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9144000"/>
  <p:notesSz cx="7102475" cy="938847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25" roundtripDataSignature="AMtx7mjhQAiFeQbEvzsvsSRQW5cjwu8He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77739" cy="469424"/>
          </a:xfrm>
          <a:prstGeom prst="rect">
            <a:avLst/>
          </a:prstGeom>
          <a:noFill/>
          <a:ln>
            <a:noFill/>
          </a:ln>
        </p:spPr>
        <p:txBody>
          <a:bodyPr anchorCtr="0" anchor="t" bIns="47100" lIns="94225" spcFirstLastPara="1" rIns="94225" wrap="square" tIns="471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4023092" y="0"/>
            <a:ext cx="3077739" cy="469424"/>
          </a:xfrm>
          <a:prstGeom prst="rect">
            <a:avLst/>
          </a:prstGeom>
          <a:noFill/>
          <a:ln>
            <a:noFill/>
          </a:ln>
        </p:spPr>
        <p:txBody>
          <a:bodyPr anchorCtr="0" anchor="t" bIns="47100" lIns="94225" spcFirstLastPara="1" rIns="94225" wrap="square" tIns="471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10248" y="4459526"/>
            <a:ext cx="5681980" cy="4224814"/>
          </a:xfrm>
          <a:prstGeom prst="rect">
            <a:avLst/>
          </a:prstGeom>
          <a:noFill/>
          <a:ln>
            <a:noFill/>
          </a:ln>
        </p:spPr>
        <p:txBody>
          <a:bodyPr anchorCtr="0" anchor="t" bIns="47100" lIns="94225" spcFirstLastPara="1" rIns="94225" wrap="square" tIns="47100">
            <a:norm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917422"/>
            <a:ext cx="3077739" cy="469424"/>
          </a:xfrm>
          <a:prstGeom prst="rect">
            <a:avLst/>
          </a:prstGeom>
          <a:noFill/>
          <a:ln>
            <a:noFill/>
          </a:ln>
        </p:spPr>
        <p:txBody>
          <a:bodyPr anchorCtr="0" anchor="b" bIns="47100" lIns="94225" spcFirstLastPara="1" rIns="94225" wrap="square" tIns="471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4023092" y="8917422"/>
            <a:ext cx="3077739" cy="469424"/>
          </a:xfrm>
          <a:prstGeom prst="rect">
            <a:avLst/>
          </a:prstGeom>
          <a:noFill/>
          <a:ln>
            <a:noFill/>
          </a:ln>
        </p:spPr>
        <p:txBody>
          <a:bodyPr anchorCtr="0" anchor="b" bIns="47100" lIns="94225" spcFirstLastPara="1" rIns="94225" wrap="square" tIns="471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www.partt.org/" TargetMode="Externa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1: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95" name="Google Shape;95;p1: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0: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42" name="Google Shape;142;p10: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1: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47" name="Google Shape;147;p11: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12: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53" name="Google Shape;153;p12: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3: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58" name="Google Shape;158;p13: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4: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63" name="Google Shape;163;p14: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5: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68" name="Google Shape;168;p15: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6: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73" name="Google Shape;173;p16: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7: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78" name="Google Shape;178;p17: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8: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3" name="Google Shape;183;p18:notes"/>
          <p:cNvSpPr txBox="1"/>
          <p:nvPr>
            <p:ph idx="1" type="body"/>
          </p:nvPr>
        </p:nvSpPr>
        <p:spPr>
          <a:xfrm>
            <a:off x="710248" y="4459526"/>
            <a:ext cx="5681980" cy="4224814"/>
          </a:xfrm>
          <a:prstGeom prst="rect">
            <a:avLst/>
          </a:prstGeom>
          <a:noFill/>
          <a:ln>
            <a:noFill/>
          </a:ln>
        </p:spPr>
        <p:txBody>
          <a:bodyPr anchorCtr="0" anchor="t" bIns="47100" lIns="94225" spcFirstLastPara="1" rIns="94225" wrap="square" tIns="47100">
            <a:normAutofit/>
          </a:bodyPr>
          <a:lstStyle/>
          <a:p>
            <a:pPr indent="0" lvl="0" marL="0" rtl="0" algn="ctr">
              <a:lnSpc>
                <a:spcPct val="80000"/>
              </a:lnSpc>
              <a:spcBef>
                <a:spcPts val="0"/>
              </a:spcBef>
              <a:spcAft>
                <a:spcPts val="0"/>
              </a:spcAft>
              <a:buNone/>
            </a:pPr>
            <a:r>
              <a:rPr lang="en-US" sz="660">
                <a:latin typeface="Times New Roman"/>
                <a:ea typeface="Times New Roman"/>
                <a:cs typeface="Times New Roman"/>
                <a:sym typeface="Times New Roman"/>
              </a:rPr>
              <a:t>Responsibilities of PART Membership</a:t>
            </a:r>
            <a:endParaRPr/>
          </a:p>
          <a:p>
            <a:pPr indent="0" lvl="0" marL="0" rtl="0" algn="l">
              <a:lnSpc>
                <a:spcPct val="80000"/>
              </a:lnSpc>
              <a:spcBef>
                <a:spcPts val="0"/>
              </a:spcBef>
              <a:spcAft>
                <a:spcPts val="0"/>
              </a:spcAft>
              <a:buNone/>
            </a:pPr>
            <a:r>
              <a:rPr lang="en-US" sz="660">
                <a:latin typeface="Times New Roman"/>
                <a:ea typeface="Times New Roman"/>
                <a:cs typeface="Times New Roman"/>
                <a:sym typeface="Times New Roman"/>
              </a:rPr>
              <a:t> </a:t>
            </a:r>
            <a:endParaRPr/>
          </a:p>
          <a:p>
            <a:pPr indent="0" lvl="0" marL="0" rtl="0" algn="l">
              <a:lnSpc>
                <a:spcPct val="80000"/>
              </a:lnSpc>
              <a:spcBef>
                <a:spcPts val="0"/>
              </a:spcBef>
              <a:spcAft>
                <a:spcPts val="0"/>
              </a:spcAft>
              <a:buNone/>
            </a:pPr>
            <a:r>
              <a:rPr lang="en-US" sz="660">
                <a:latin typeface="Times New Roman"/>
                <a:ea typeface="Times New Roman"/>
                <a:cs typeface="Times New Roman"/>
                <a:sym typeface="Times New Roman"/>
              </a:rPr>
              <a:t>Implement and model the purpose and objectives/ goals of PART</a:t>
            </a:r>
            <a:endParaRPr/>
          </a:p>
          <a:p>
            <a:pPr indent="0" lvl="0" marL="0" rtl="0" algn="l">
              <a:lnSpc>
                <a:spcPct val="80000"/>
              </a:lnSpc>
              <a:spcBef>
                <a:spcPts val="0"/>
              </a:spcBef>
              <a:spcAft>
                <a:spcPts val="0"/>
              </a:spcAft>
              <a:buNone/>
            </a:pPr>
            <a:r>
              <a:rPr lang="en-US" sz="660">
                <a:latin typeface="Times New Roman"/>
                <a:ea typeface="Times New Roman"/>
                <a:cs typeface="Times New Roman"/>
                <a:sym typeface="Times New Roman"/>
              </a:rPr>
              <a:t>	</a:t>
            </a:r>
            <a:endParaRPr/>
          </a:p>
          <a:p>
            <a:pPr indent="0" lvl="0" marL="0" rtl="0" algn="l">
              <a:lnSpc>
                <a:spcPct val="80000"/>
              </a:lnSpc>
              <a:spcBef>
                <a:spcPts val="0"/>
              </a:spcBef>
              <a:spcAft>
                <a:spcPts val="0"/>
              </a:spcAft>
              <a:buNone/>
            </a:pPr>
            <a:r>
              <a:rPr lang="en-US" sz="660">
                <a:latin typeface="Times New Roman"/>
                <a:ea typeface="Times New Roman"/>
                <a:cs typeface="Times New Roman"/>
                <a:sym typeface="Times New Roman"/>
              </a:rPr>
              <a:t>  Be familiar with the</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History of Pan American Round Table</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Website </a:t>
            </a:r>
            <a:r>
              <a:rPr lang="en-US" sz="660" u="sng">
                <a:solidFill>
                  <a:srgbClr val="008000"/>
                </a:solidFill>
                <a:latin typeface="Times New Roman"/>
                <a:ea typeface="Times New Roman"/>
                <a:cs typeface="Times New Roman"/>
                <a:sym typeface="Times New Roman"/>
                <a:hlinkClick r:id="rId2">
                  <a:extLst>
                    <a:ext uri="{A12FA001-AC4F-418D-AE19-62706E023703}">
                      <ahyp:hlinkClr val="tx"/>
                    </a:ext>
                  </a:extLst>
                </a:hlinkClick>
              </a:rPr>
              <a:t>www.PARTT.org</a:t>
            </a:r>
            <a:endParaRPr sz="660">
              <a:latin typeface="Times New Roman"/>
              <a:ea typeface="Times New Roman"/>
              <a:cs typeface="Times New Roman"/>
              <a:sym typeface="Times New Roman"/>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Local Table, State, and Alliance Constitution and By-laws</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Table Year Book</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Table Handbook</a:t>
            </a:r>
            <a:endParaRPr/>
          </a:p>
          <a:p>
            <a:pPr indent="0" lvl="0" marL="0" rtl="0" algn="l">
              <a:lnSpc>
                <a:spcPct val="80000"/>
              </a:lnSpc>
              <a:spcBef>
                <a:spcPts val="0"/>
              </a:spcBef>
              <a:spcAft>
                <a:spcPts val="0"/>
              </a:spcAft>
              <a:buNone/>
            </a:pPr>
            <a:r>
              <a:rPr lang="en-US" sz="660">
                <a:latin typeface="Times New Roman"/>
                <a:ea typeface="Times New Roman"/>
                <a:cs typeface="Times New Roman"/>
                <a:sym typeface="Times New Roman"/>
              </a:rPr>
              <a:t>   Attend scheduled meetings and other functions</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Participate in meeting deliberations, business discussions and voting</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Nominate candidates for office or committees</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Support programs and projects</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Express gratitude for work well done by officers and other members</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Abide by the support the decisions of the majority </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Acceptable reasons for absence</a:t>
            </a:r>
            <a:endParaRPr/>
          </a:p>
          <a:p>
            <a:pPr indent="235572" lvl="0" marL="706717" rtl="0" algn="l">
              <a:lnSpc>
                <a:spcPct val="80000"/>
              </a:lnSpc>
              <a:spcBef>
                <a:spcPts val="0"/>
              </a:spcBef>
              <a:spcAft>
                <a:spcPts val="0"/>
              </a:spcAft>
              <a:buNone/>
            </a:pPr>
            <a:r>
              <a:rPr lang="en-US" sz="660">
                <a:latin typeface="Times New Roman"/>
                <a:ea typeface="Times New Roman"/>
                <a:cs typeface="Times New Roman"/>
                <a:sym typeface="Times New Roman"/>
              </a:rPr>
              <a:t>Illness</a:t>
            </a:r>
            <a:endParaRPr/>
          </a:p>
          <a:p>
            <a:pPr indent="235572" lvl="0" marL="706717" rtl="0" algn="l">
              <a:lnSpc>
                <a:spcPct val="80000"/>
              </a:lnSpc>
              <a:spcBef>
                <a:spcPts val="0"/>
              </a:spcBef>
              <a:spcAft>
                <a:spcPts val="0"/>
              </a:spcAft>
              <a:buNone/>
            </a:pPr>
            <a:r>
              <a:rPr lang="en-US" sz="660">
                <a:latin typeface="Times New Roman"/>
                <a:ea typeface="Times New Roman"/>
                <a:cs typeface="Times New Roman"/>
                <a:sym typeface="Times New Roman"/>
              </a:rPr>
              <a:t>Absence from city</a:t>
            </a:r>
            <a:endParaRPr/>
          </a:p>
          <a:p>
            <a:pPr indent="235572" lvl="0" marL="706717" rtl="0" algn="l">
              <a:lnSpc>
                <a:spcPct val="80000"/>
              </a:lnSpc>
              <a:spcBef>
                <a:spcPts val="0"/>
              </a:spcBef>
              <a:spcAft>
                <a:spcPts val="0"/>
              </a:spcAft>
              <a:buNone/>
            </a:pPr>
            <a:r>
              <a:rPr lang="en-US" sz="660">
                <a:latin typeface="Times New Roman"/>
                <a:ea typeface="Times New Roman"/>
                <a:cs typeface="Times New Roman"/>
                <a:sym typeface="Times New Roman"/>
              </a:rPr>
              <a:t>Pressing business</a:t>
            </a:r>
            <a:endParaRPr/>
          </a:p>
          <a:p>
            <a:pPr indent="235572" lvl="0" marL="706717" rtl="0" algn="l">
              <a:lnSpc>
                <a:spcPct val="80000"/>
              </a:lnSpc>
              <a:spcBef>
                <a:spcPts val="0"/>
              </a:spcBef>
              <a:spcAft>
                <a:spcPts val="0"/>
              </a:spcAft>
              <a:buNone/>
            </a:pPr>
            <a:r>
              <a:rPr lang="en-US" sz="660">
                <a:latin typeface="Times New Roman"/>
                <a:ea typeface="Times New Roman"/>
                <a:cs typeface="Times New Roman"/>
                <a:sym typeface="Times New Roman"/>
              </a:rPr>
              <a:t>Family emergency</a:t>
            </a:r>
            <a:endParaRPr/>
          </a:p>
          <a:p>
            <a:pPr indent="235572" lvl="0" marL="706717" rtl="0" algn="l">
              <a:lnSpc>
                <a:spcPct val="80000"/>
              </a:lnSpc>
              <a:spcBef>
                <a:spcPts val="0"/>
              </a:spcBef>
              <a:spcAft>
                <a:spcPts val="0"/>
              </a:spcAft>
              <a:buNone/>
            </a:pPr>
            <a:r>
              <a:rPr lang="en-US" sz="660">
                <a:latin typeface="Times New Roman"/>
                <a:ea typeface="Times New Roman"/>
                <a:cs typeface="Times New Roman"/>
                <a:sym typeface="Times New Roman"/>
              </a:rPr>
              <a:t>Bereavement</a:t>
            </a:r>
            <a:endParaRPr/>
          </a:p>
          <a:p>
            <a:pPr indent="0" lvl="0" marL="0" rtl="0" algn="l">
              <a:lnSpc>
                <a:spcPct val="80000"/>
              </a:lnSpc>
              <a:spcBef>
                <a:spcPts val="0"/>
              </a:spcBef>
              <a:spcAft>
                <a:spcPts val="0"/>
              </a:spcAft>
              <a:buNone/>
            </a:pPr>
            <a:r>
              <a:rPr lang="en-US" sz="660">
                <a:latin typeface="Times New Roman"/>
                <a:ea typeface="Times New Roman"/>
                <a:cs typeface="Times New Roman"/>
                <a:sym typeface="Times New Roman"/>
              </a:rPr>
              <a:t>Give financial support and annually pay dues and fees </a:t>
            </a:r>
            <a:br>
              <a:rPr lang="en-US" sz="660">
                <a:latin typeface="Times New Roman"/>
                <a:ea typeface="Times New Roman"/>
                <a:cs typeface="Times New Roman"/>
                <a:sym typeface="Times New Roman"/>
              </a:rPr>
            </a:br>
            <a:r>
              <a:rPr lang="en-US" sz="660">
                <a:latin typeface="Times New Roman"/>
                <a:ea typeface="Times New Roman"/>
                <a:cs typeface="Times New Roman"/>
                <a:sym typeface="Times New Roman"/>
              </a:rPr>
              <a:t>Become involved in projects</a:t>
            </a:r>
            <a:endParaRPr/>
          </a:p>
          <a:p>
            <a:pPr indent="0" lvl="0" marL="0" rtl="0" algn="l">
              <a:lnSpc>
                <a:spcPct val="80000"/>
              </a:lnSpc>
              <a:spcBef>
                <a:spcPts val="0"/>
              </a:spcBef>
              <a:spcAft>
                <a:spcPts val="0"/>
              </a:spcAft>
              <a:buNone/>
            </a:pPr>
            <a:r>
              <a:rPr lang="en-US" sz="660">
                <a:latin typeface="Times New Roman"/>
                <a:ea typeface="Times New Roman"/>
                <a:cs typeface="Times New Roman"/>
                <a:sym typeface="Times New Roman"/>
              </a:rPr>
              <a:t>Serve as mentor for new members, chairpersons and/or officers</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Build self esteem</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Be a role model</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Encourage risk-taking</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Assist in accomplishment and being productive</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Encourage strengths and skills </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Create a sense of belonging</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Communicate effectively</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Verbal</a:t>
            </a:r>
            <a:endParaRPr/>
          </a:p>
          <a:p>
            <a:pPr indent="0" lvl="0" marL="942289" rtl="0" algn="l">
              <a:lnSpc>
                <a:spcPct val="80000"/>
              </a:lnSpc>
              <a:spcBef>
                <a:spcPts val="0"/>
              </a:spcBef>
              <a:spcAft>
                <a:spcPts val="0"/>
              </a:spcAft>
              <a:buNone/>
            </a:pPr>
            <a:r>
              <a:rPr lang="en-US" sz="660">
                <a:latin typeface="Times New Roman"/>
                <a:ea typeface="Times New Roman"/>
                <a:cs typeface="Times New Roman"/>
                <a:sym typeface="Times New Roman"/>
              </a:rPr>
              <a:t>Non-verbal</a:t>
            </a:r>
            <a:endParaRPr/>
          </a:p>
          <a:p>
            <a:pPr indent="0" lvl="0" marL="942289" rtl="0" algn="l">
              <a:lnSpc>
                <a:spcPct val="80000"/>
              </a:lnSpc>
              <a:spcBef>
                <a:spcPts val="0"/>
              </a:spcBef>
              <a:spcAft>
                <a:spcPts val="0"/>
              </a:spcAft>
              <a:buNone/>
            </a:pPr>
            <a:r>
              <a:rPr lang="en-US" sz="660">
                <a:latin typeface="Times New Roman"/>
                <a:ea typeface="Times New Roman"/>
                <a:cs typeface="Times New Roman"/>
                <a:sym typeface="Times New Roman"/>
              </a:rPr>
              <a:t>Written</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Practice effective human relation skills</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Be empathetic</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Respect options and suggestions</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Treat persons as equal but with different prior knowledge</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Be genuine in your relationship</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Acknowledge contributions</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Encourage participation</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Capitalize on strengths</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Instigate and nurture the development of new skills</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Reward work and accomplishments publicly</a:t>
            </a:r>
            <a:endParaRPr/>
          </a:p>
          <a:p>
            <a:pPr indent="-353358" lvl="0" marL="353358" rtl="0" algn="l">
              <a:lnSpc>
                <a:spcPct val="80000"/>
              </a:lnSpc>
              <a:spcBef>
                <a:spcPts val="0"/>
              </a:spcBef>
              <a:spcAft>
                <a:spcPts val="0"/>
              </a:spcAft>
              <a:buClr>
                <a:schemeClr val="dk1"/>
              </a:buClr>
              <a:buSzPts val="660"/>
              <a:buFont typeface="Courier New"/>
              <a:buChar char="-"/>
            </a:pPr>
            <a:r>
              <a:rPr lang="en-US" sz="660">
                <a:latin typeface="Times New Roman"/>
                <a:ea typeface="Times New Roman"/>
                <a:cs typeface="Times New Roman"/>
                <a:sym typeface="Times New Roman"/>
              </a:rPr>
              <a:t>Remember, members remain commited if they:</a:t>
            </a:r>
            <a:endParaRPr/>
          </a:p>
          <a:p>
            <a:pPr indent="471144" lvl="0" marL="471144" rtl="0" algn="l">
              <a:lnSpc>
                <a:spcPct val="80000"/>
              </a:lnSpc>
              <a:spcBef>
                <a:spcPts val="0"/>
              </a:spcBef>
              <a:spcAft>
                <a:spcPts val="0"/>
              </a:spcAft>
              <a:buNone/>
            </a:pPr>
            <a:r>
              <a:rPr lang="en-US" sz="660">
                <a:latin typeface="Times New Roman"/>
                <a:ea typeface="Times New Roman"/>
                <a:cs typeface="Times New Roman"/>
                <a:sym typeface="Times New Roman"/>
              </a:rPr>
              <a:t>Experience opportunity for growth</a:t>
            </a:r>
            <a:endParaRPr/>
          </a:p>
          <a:p>
            <a:pPr indent="0" lvl="0" marL="0" rtl="0" algn="l">
              <a:lnSpc>
                <a:spcPct val="80000"/>
              </a:lnSpc>
              <a:spcBef>
                <a:spcPts val="0"/>
              </a:spcBef>
              <a:spcAft>
                <a:spcPts val="0"/>
              </a:spcAft>
              <a:buNone/>
            </a:pPr>
            <a:r>
              <a:t/>
            </a:r>
            <a:endParaRPr sz="660"/>
          </a:p>
        </p:txBody>
      </p:sp>
      <p:sp>
        <p:nvSpPr>
          <p:cNvPr id="184" name="Google Shape;184;p18:notes"/>
          <p:cNvSpPr txBox="1"/>
          <p:nvPr>
            <p:ph idx="12" type="sldNum"/>
          </p:nvPr>
        </p:nvSpPr>
        <p:spPr>
          <a:xfrm>
            <a:off x="4023092" y="8917422"/>
            <a:ext cx="3077739" cy="469424"/>
          </a:xfrm>
          <a:prstGeom prst="rect">
            <a:avLst/>
          </a:prstGeom>
          <a:noFill/>
          <a:ln>
            <a:noFill/>
          </a:ln>
        </p:spPr>
        <p:txBody>
          <a:bodyPr anchorCtr="0" anchor="b" bIns="47100" lIns="94225" spcFirstLastPara="1" rIns="94225" wrap="square" tIns="471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9: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89" name="Google Shape;189;p19: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02" name="Google Shape;102;p2: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3: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07" name="Google Shape;107;p3: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4: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12" name="Google Shape;112;p4: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5: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17" name="Google Shape;117;p5: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6: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22" name="Google Shape;122;p6: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7: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27" name="Google Shape;127;p7: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8: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32" name="Google Shape;132;p8: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9:notes"/>
          <p:cNvSpPr txBox="1"/>
          <p:nvPr>
            <p:ph idx="1" type="body"/>
          </p:nvPr>
        </p:nvSpPr>
        <p:spPr>
          <a:xfrm>
            <a:off x="710248" y="4459526"/>
            <a:ext cx="5681980" cy="4224814"/>
          </a:xfrm>
          <a:prstGeom prst="rect">
            <a:avLst/>
          </a:prstGeom>
        </p:spPr>
        <p:txBody>
          <a:bodyPr anchorCtr="0" anchor="t" bIns="47100" lIns="94225" spcFirstLastPara="1" rIns="94225" wrap="square" tIns="47100">
            <a:noAutofit/>
          </a:bodyPr>
          <a:lstStyle/>
          <a:p>
            <a:pPr indent="0" lvl="0" marL="0" rtl="0" algn="l">
              <a:spcBef>
                <a:spcPts val="0"/>
              </a:spcBef>
              <a:spcAft>
                <a:spcPts val="0"/>
              </a:spcAft>
              <a:buNone/>
            </a:pPr>
            <a:r>
              <a:t/>
            </a:r>
            <a:endParaRPr/>
          </a:p>
        </p:txBody>
      </p:sp>
      <p:sp>
        <p:nvSpPr>
          <p:cNvPr id="137" name="Google Shape;137;p9:notes"/>
          <p:cNvSpPr/>
          <p:nvPr>
            <p:ph idx="2" type="sldImg"/>
          </p:nvPr>
        </p:nvSpPr>
        <p:spPr>
          <a:xfrm>
            <a:off x="1204913" y="704850"/>
            <a:ext cx="4692650" cy="35194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6" name="Shape 16"/>
        <p:cNvGrpSpPr/>
        <p:nvPr/>
      </p:nvGrpSpPr>
      <p:grpSpPr>
        <a:xfrm>
          <a:off x="0" y="0"/>
          <a:ext cx="0" cy="0"/>
          <a:chOff x="0" y="0"/>
          <a:chExt cx="0" cy="0"/>
        </a:xfrm>
      </p:grpSpPr>
      <p:sp>
        <p:nvSpPr>
          <p:cNvPr id="17" name="Google Shape;17;p21"/>
          <p:cNvSpPr/>
          <p:nvPr/>
        </p:nvSpPr>
        <p:spPr>
          <a:xfrm>
            <a:off x="0" y="0"/>
            <a:ext cx="9144000" cy="4572001"/>
          </a:xfrm>
          <a:prstGeom prst="rect">
            <a:avLst/>
          </a:prstGeom>
          <a:solidFill>
            <a:srgbClr val="1482A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21"/>
          <p:cNvSpPr/>
          <p:nvPr/>
        </p:nvSpPr>
        <p:spPr>
          <a:xfrm>
            <a:off x="4762" y="0"/>
            <a:ext cx="9139239" cy="4572001"/>
          </a:xfrm>
          <a:custGeom>
            <a:rect b="b" l="l" r="r" t="t"/>
            <a:pathLst>
              <a:path extrusionOk="0" h="4572001" w="9139239">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21"/>
          <p:cNvSpPr txBox="1"/>
          <p:nvPr>
            <p:ph type="ctrTitle"/>
          </p:nvPr>
        </p:nvSpPr>
        <p:spPr>
          <a:xfrm>
            <a:off x="342900" y="4960137"/>
            <a:ext cx="5829300" cy="1463040"/>
          </a:xfrm>
          <a:prstGeom prst="rect">
            <a:avLst/>
          </a:prstGeom>
          <a:noFill/>
          <a:ln>
            <a:noFill/>
          </a:ln>
        </p:spPr>
        <p:txBody>
          <a:bodyPr anchorCtr="0" anchor="ctr" bIns="45700" lIns="91425" spcFirstLastPara="1" rIns="91425" wrap="square" tIns="45700">
            <a:normAutofit/>
          </a:bodyPr>
          <a:lstStyle>
            <a:lvl1pPr lvl="0" algn="r">
              <a:lnSpc>
                <a:spcPct val="80000"/>
              </a:lnSpc>
              <a:spcBef>
                <a:spcPts val="0"/>
              </a:spcBef>
              <a:spcAft>
                <a:spcPts val="0"/>
              </a:spcAft>
              <a:buClr>
                <a:srgbClr val="0C0C0C"/>
              </a:buClr>
              <a:buSzPts val="4400"/>
              <a:buFont typeface="Twentieth Century"/>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21"/>
          <p:cNvSpPr txBox="1"/>
          <p:nvPr>
            <p:ph idx="1" type="subTitle"/>
          </p:nvPr>
        </p:nvSpPr>
        <p:spPr>
          <a:xfrm>
            <a:off x="6457950" y="4960137"/>
            <a:ext cx="2400300" cy="146304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SzPts val="1600"/>
              <a:buNone/>
              <a:defRPr sz="1600">
                <a:solidFill>
                  <a:srgbClr val="0C0C0C"/>
                </a:solidFill>
              </a:defRPr>
            </a:lvl1pPr>
            <a:lvl2pPr lvl="1" algn="ctr">
              <a:lnSpc>
                <a:spcPct val="90000"/>
              </a:lnSpc>
              <a:spcBef>
                <a:spcPts val="200"/>
              </a:spcBef>
              <a:spcAft>
                <a:spcPts val="0"/>
              </a:spcAft>
              <a:buSzPts val="1600"/>
              <a:buNone/>
              <a:defRPr sz="1600"/>
            </a:lvl2pPr>
            <a:lvl3pPr lvl="2" algn="ctr">
              <a:lnSpc>
                <a:spcPct val="90000"/>
              </a:lnSpc>
              <a:spcBef>
                <a:spcPts val="400"/>
              </a:spcBef>
              <a:spcAft>
                <a:spcPts val="0"/>
              </a:spcAft>
              <a:buSzPts val="1600"/>
              <a:buNone/>
              <a:defRPr sz="1600"/>
            </a:lvl3pPr>
            <a:lvl4pPr lvl="3" algn="ctr">
              <a:lnSpc>
                <a:spcPct val="90000"/>
              </a:lnSpc>
              <a:spcBef>
                <a:spcPts val="400"/>
              </a:spcBef>
              <a:spcAft>
                <a:spcPts val="0"/>
              </a:spcAft>
              <a:buSzPts val="1600"/>
              <a:buNone/>
              <a:defRPr sz="1600"/>
            </a:lvl4pPr>
            <a:lvl5pPr lvl="4" algn="ctr">
              <a:lnSpc>
                <a:spcPct val="90000"/>
              </a:lnSpc>
              <a:spcBef>
                <a:spcPts val="400"/>
              </a:spcBef>
              <a:spcAft>
                <a:spcPts val="0"/>
              </a:spcAft>
              <a:buSzPts val="1600"/>
              <a:buNone/>
              <a:defRPr sz="1600"/>
            </a:lvl5pPr>
            <a:lvl6pPr lvl="5" algn="ctr">
              <a:lnSpc>
                <a:spcPct val="90000"/>
              </a:lnSpc>
              <a:spcBef>
                <a:spcPts val="400"/>
              </a:spcBef>
              <a:spcAft>
                <a:spcPts val="0"/>
              </a:spcAft>
              <a:buSzPts val="1600"/>
              <a:buNone/>
              <a:defRPr sz="1600"/>
            </a:lvl6pPr>
            <a:lvl7pPr lvl="6" algn="ctr">
              <a:lnSpc>
                <a:spcPct val="90000"/>
              </a:lnSpc>
              <a:spcBef>
                <a:spcPts val="400"/>
              </a:spcBef>
              <a:spcAft>
                <a:spcPts val="0"/>
              </a:spcAft>
              <a:buSzPts val="1600"/>
              <a:buNone/>
              <a:defRPr sz="1600"/>
            </a:lvl7pPr>
            <a:lvl8pPr lvl="7" algn="ctr">
              <a:lnSpc>
                <a:spcPct val="90000"/>
              </a:lnSpc>
              <a:spcBef>
                <a:spcPts val="400"/>
              </a:spcBef>
              <a:spcAft>
                <a:spcPts val="0"/>
              </a:spcAft>
              <a:buSzPts val="1600"/>
              <a:buNone/>
              <a:defRPr sz="1600"/>
            </a:lvl8pPr>
            <a:lvl9pPr lvl="8" algn="ctr">
              <a:lnSpc>
                <a:spcPct val="90000"/>
              </a:lnSpc>
              <a:spcBef>
                <a:spcPts val="400"/>
              </a:spcBef>
              <a:spcAft>
                <a:spcPts val="400"/>
              </a:spcAft>
              <a:buSzPts val="1600"/>
              <a:buNone/>
              <a:defRPr sz="1600"/>
            </a:lvl9pPr>
          </a:lstStyle>
          <a:p/>
        </p:txBody>
      </p:sp>
      <p:sp>
        <p:nvSpPr>
          <p:cNvPr id="21" name="Google Shape;21;p21"/>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1"/>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1"/>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cxnSp>
        <p:nvCxnSpPr>
          <p:cNvPr id="24" name="Google Shape;24;p21"/>
          <p:cNvCxnSpPr/>
          <p:nvPr/>
        </p:nvCxnSpPr>
        <p:spPr>
          <a:xfrm rot="10800000">
            <a:off x="6290132" y="5264106"/>
            <a:ext cx="0" cy="914400"/>
          </a:xfrm>
          <a:prstGeom prst="straightConnector1">
            <a:avLst/>
          </a:prstGeom>
          <a:noFill/>
          <a:ln cap="flat" cmpd="sng" w="19050">
            <a:solidFill>
              <a:srgbClr val="1482AB"/>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0" name="Shape 80"/>
        <p:cNvGrpSpPr/>
        <p:nvPr/>
      </p:nvGrpSpPr>
      <p:grpSpPr>
        <a:xfrm>
          <a:off x="0" y="0"/>
          <a:ext cx="0" cy="0"/>
          <a:chOff x="0" y="0"/>
          <a:chExt cx="0" cy="0"/>
        </a:xfrm>
      </p:grpSpPr>
      <p:sp>
        <p:nvSpPr>
          <p:cNvPr id="81" name="Google Shape;81;p30"/>
          <p:cNvSpPr txBox="1"/>
          <p:nvPr>
            <p:ph type="title"/>
          </p:nvPr>
        </p:nvSpPr>
        <p:spPr>
          <a:xfrm>
            <a:off x="768096" y="585216"/>
            <a:ext cx="7290054" cy="1499616"/>
          </a:xfrm>
          <a:prstGeom prst="rect">
            <a:avLst/>
          </a:prstGeom>
          <a:noFill/>
          <a:ln>
            <a:noFill/>
          </a:ln>
        </p:spPr>
        <p:txBody>
          <a:bodyPr anchorCtr="0" anchor="ctr" bIns="45700" lIns="91425" spcFirstLastPara="1" rIns="91425" wrap="square" tIns="45700">
            <a:norm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30"/>
          <p:cNvSpPr txBox="1"/>
          <p:nvPr>
            <p:ph idx="1" type="body"/>
          </p:nvPr>
        </p:nvSpPr>
        <p:spPr>
          <a:xfrm rot="5400000">
            <a:off x="2401444" y="652653"/>
            <a:ext cx="4023360" cy="7290055"/>
          </a:xfrm>
          <a:prstGeom prst="rect">
            <a:avLst/>
          </a:prstGeom>
          <a:noFill/>
          <a:ln>
            <a:noFill/>
          </a:ln>
        </p:spPr>
        <p:txBody>
          <a:bodyPr anchorCtr="0" anchor="t" bIns="45700" lIns="45700" spcFirstLastPara="1" rIns="4570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3" name="Google Shape;83;p30"/>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30"/>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30"/>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showMasterSp="0" type="vertTitleAndTx">
  <p:cSld name="VERTICAL_TITLE_AND_VERTICAL_TEXT">
    <p:spTree>
      <p:nvGrpSpPr>
        <p:cNvPr id="86" name="Shape 86"/>
        <p:cNvGrpSpPr/>
        <p:nvPr/>
      </p:nvGrpSpPr>
      <p:grpSpPr>
        <a:xfrm>
          <a:off x="0" y="0"/>
          <a:ext cx="0" cy="0"/>
          <a:chOff x="0" y="0"/>
          <a:chExt cx="0" cy="0"/>
        </a:xfrm>
      </p:grpSpPr>
      <p:sp>
        <p:nvSpPr>
          <p:cNvPr id="87" name="Google Shape;87;p31"/>
          <p:cNvSpPr txBox="1"/>
          <p:nvPr>
            <p:ph type="title"/>
          </p:nvPr>
        </p:nvSpPr>
        <p:spPr>
          <a:xfrm rot="5400000">
            <a:off x="4824414" y="2481263"/>
            <a:ext cx="5410200" cy="1971675"/>
          </a:xfrm>
          <a:prstGeom prst="rect">
            <a:avLst/>
          </a:prstGeom>
          <a:noFill/>
          <a:ln>
            <a:noFill/>
          </a:ln>
        </p:spPr>
        <p:txBody>
          <a:bodyPr anchorCtr="0" anchor="ctr" bIns="91425" lIns="45700" spcFirstLastPara="1" rIns="45700" wrap="square" tIns="91425">
            <a:norm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31"/>
          <p:cNvSpPr txBox="1"/>
          <p:nvPr>
            <p:ph idx="1" type="body"/>
          </p:nvPr>
        </p:nvSpPr>
        <p:spPr>
          <a:xfrm rot="5400000">
            <a:off x="881064" y="623888"/>
            <a:ext cx="5410200" cy="5686425"/>
          </a:xfrm>
          <a:prstGeom prst="rect">
            <a:avLst/>
          </a:prstGeom>
          <a:noFill/>
          <a:ln>
            <a:noFill/>
          </a:ln>
        </p:spPr>
        <p:txBody>
          <a:bodyPr anchorCtr="0" anchor="t" bIns="45700" lIns="45700" spcFirstLastPara="1" rIns="4570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9" name="Google Shape;89;p31"/>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31"/>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31"/>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cxnSp>
        <p:nvCxnSpPr>
          <p:cNvPr id="92" name="Google Shape;92;p31"/>
          <p:cNvCxnSpPr/>
          <p:nvPr/>
        </p:nvCxnSpPr>
        <p:spPr>
          <a:xfrm rot="10800000">
            <a:off x="7543800" y="173563"/>
            <a:ext cx="0" cy="685800"/>
          </a:xfrm>
          <a:prstGeom prst="straightConnector1">
            <a:avLst/>
          </a:prstGeom>
          <a:noFill/>
          <a:ln cap="flat" cmpd="sng" w="19050">
            <a:solidFill>
              <a:schemeClr val="accent1"/>
            </a:solidFill>
            <a:prstDash val="solid"/>
            <a:round/>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25" name="Shape 25"/>
        <p:cNvGrpSpPr/>
        <p:nvPr/>
      </p:nvGrpSpPr>
      <p:grpSpPr>
        <a:xfrm>
          <a:off x="0" y="0"/>
          <a:ext cx="0" cy="0"/>
          <a:chOff x="0" y="0"/>
          <a:chExt cx="0" cy="0"/>
        </a:xfrm>
      </p:grpSpPr>
      <p:sp>
        <p:nvSpPr>
          <p:cNvPr id="26" name="Google Shape;26;p22"/>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2"/>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2"/>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9" name="Shape 29"/>
        <p:cNvGrpSpPr/>
        <p:nvPr/>
      </p:nvGrpSpPr>
      <p:grpSpPr>
        <a:xfrm>
          <a:off x="0" y="0"/>
          <a:ext cx="0" cy="0"/>
          <a:chOff x="0" y="0"/>
          <a:chExt cx="0" cy="0"/>
        </a:xfrm>
      </p:grpSpPr>
      <p:sp>
        <p:nvSpPr>
          <p:cNvPr id="30" name="Google Shape;30;p23"/>
          <p:cNvSpPr txBox="1"/>
          <p:nvPr>
            <p:ph type="title"/>
          </p:nvPr>
        </p:nvSpPr>
        <p:spPr>
          <a:xfrm>
            <a:off x="768096" y="585216"/>
            <a:ext cx="7290054" cy="1499616"/>
          </a:xfrm>
          <a:prstGeom prst="rect">
            <a:avLst/>
          </a:prstGeom>
          <a:noFill/>
          <a:ln>
            <a:noFill/>
          </a:ln>
        </p:spPr>
        <p:txBody>
          <a:bodyPr anchorCtr="0" anchor="ctr" bIns="45700" lIns="91425" spcFirstLastPara="1" rIns="91425" wrap="square" tIns="45700">
            <a:norm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3"/>
          <p:cNvSpPr txBox="1"/>
          <p:nvPr>
            <p:ph idx="1" type="body"/>
          </p:nvPr>
        </p:nvSpPr>
        <p:spPr>
          <a:xfrm>
            <a:off x="768096" y="2286000"/>
            <a:ext cx="7290055" cy="4023360"/>
          </a:xfrm>
          <a:prstGeom prst="rect">
            <a:avLst/>
          </a:prstGeom>
          <a:noFill/>
          <a:ln>
            <a:noFill/>
          </a:ln>
        </p:spPr>
        <p:txBody>
          <a:bodyPr anchorCtr="0" anchor="t" bIns="45700" lIns="45700" spcFirstLastPara="1" rIns="4570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2" name="Google Shape;32;p23"/>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23"/>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3"/>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spTree>
      <p:nvGrpSpPr>
        <p:cNvPr id="35" name="Shape 35"/>
        <p:cNvGrpSpPr/>
        <p:nvPr/>
      </p:nvGrpSpPr>
      <p:grpSpPr>
        <a:xfrm>
          <a:off x="0" y="0"/>
          <a:ext cx="0" cy="0"/>
          <a:chOff x="0" y="0"/>
          <a:chExt cx="0" cy="0"/>
        </a:xfrm>
      </p:grpSpPr>
      <p:sp>
        <p:nvSpPr>
          <p:cNvPr id="36" name="Google Shape;36;p24"/>
          <p:cNvSpPr/>
          <p:nvPr/>
        </p:nvSpPr>
        <p:spPr>
          <a:xfrm>
            <a:off x="0" y="0"/>
            <a:ext cx="9144000" cy="4572001"/>
          </a:xfrm>
          <a:prstGeom prst="rect">
            <a:avLst/>
          </a:prstGeom>
          <a:solidFill>
            <a:srgbClr val="1D9AA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24"/>
          <p:cNvSpPr/>
          <p:nvPr/>
        </p:nvSpPr>
        <p:spPr>
          <a:xfrm>
            <a:off x="4762" y="0"/>
            <a:ext cx="9139239" cy="4572001"/>
          </a:xfrm>
          <a:custGeom>
            <a:rect b="b" l="l" r="r" t="t"/>
            <a:pathLst>
              <a:path extrusionOk="0" h="4572001" w="9139239">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24"/>
          <p:cNvSpPr txBox="1"/>
          <p:nvPr>
            <p:ph type="title"/>
          </p:nvPr>
        </p:nvSpPr>
        <p:spPr>
          <a:xfrm>
            <a:off x="342900" y="4960137"/>
            <a:ext cx="5829300" cy="1463040"/>
          </a:xfrm>
          <a:prstGeom prst="rect">
            <a:avLst/>
          </a:prstGeom>
          <a:noFill/>
          <a:ln>
            <a:noFill/>
          </a:ln>
        </p:spPr>
        <p:txBody>
          <a:bodyPr anchorCtr="0" anchor="ctr" bIns="45700" lIns="91425" spcFirstLastPara="1" rIns="91425" wrap="square" tIns="45700">
            <a:normAutofit/>
          </a:bodyPr>
          <a:lstStyle>
            <a:lvl1pPr lvl="0" algn="r">
              <a:lnSpc>
                <a:spcPct val="80000"/>
              </a:lnSpc>
              <a:spcBef>
                <a:spcPts val="0"/>
              </a:spcBef>
              <a:spcAft>
                <a:spcPts val="0"/>
              </a:spcAft>
              <a:buClr>
                <a:srgbClr val="0C0C0C"/>
              </a:buClr>
              <a:buSzPts val="4400"/>
              <a:buFont typeface="Twentieth Century"/>
              <a:buNone/>
              <a:defRPr b="0"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24"/>
          <p:cNvSpPr txBox="1"/>
          <p:nvPr>
            <p:ph idx="1" type="body"/>
          </p:nvPr>
        </p:nvSpPr>
        <p:spPr>
          <a:xfrm>
            <a:off x="6457950" y="4960137"/>
            <a:ext cx="2400300" cy="1463040"/>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0"/>
              </a:spcBef>
              <a:spcAft>
                <a:spcPts val="0"/>
              </a:spcAft>
              <a:buSzPts val="1600"/>
              <a:buNone/>
              <a:defRPr sz="1600">
                <a:solidFill>
                  <a:srgbClr val="0C0C0C"/>
                </a:solidFill>
              </a:defRPr>
            </a:lvl1pPr>
            <a:lvl2pPr indent="-228600" lvl="1" marL="914400" algn="l">
              <a:lnSpc>
                <a:spcPct val="90000"/>
              </a:lnSpc>
              <a:spcBef>
                <a:spcPts val="200"/>
              </a:spcBef>
              <a:spcAft>
                <a:spcPts val="0"/>
              </a:spcAft>
              <a:buSzPts val="1600"/>
              <a:buNone/>
              <a:defRPr sz="1600">
                <a:solidFill>
                  <a:srgbClr val="888888"/>
                </a:solidFill>
              </a:defRPr>
            </a:lvl2pPr>
            <a:lvl3pPr indent="-228600" lvl="2" marL="1371600" algn="l">
              <a:lnSpc>
                <a:spcPct val="90000"/>
              </a:lnSpc>
              <a:spcBef>
                <a:spcPts val="400"/>
              </a:spcBef>
              <a:spcAft>
                <a:spcPts val="0"/>
              </a:spcAft>
              <a:buSzPts val="1600"/>
              <a:buNone/>
              <a:defRPr sz="1600">
                <a:solidFill>
                  <a:srgbClr val="888888"/>
                </a:solidFill>
              </a:defRPr>
            </a:lvl3pPr>
            <a:lvl4pPr indent="-228600" lvl="3" marL="1828800" algn="l">
              <a:lnSpc>
                <a:spcPct val="90000"/>
              </a:lnSpc>
              <a:spcBef>
                <a:spcPts val="400"/>
              </a:spcBef>
              <a:spcAft>
                <a:spcPts val="0"/>
              </a:spcAft>
              <a:buSzPts val="1400"/>
              <a:buNone/>
              <a:defRPr sz="1400">
                <a:solidFill>
                  <a:srgbClr val="888888"/>
                </a:solidFill>
              </a:defRPr>
            </a:lvl4pPr>
            <a:lvl5pPr indent="-228600" lvl="4" marL="2286000" algn="l">
              <a:lnSpc>
                <a:spcPct val="90000"/>
              </a:lnSpc>
              <a:spcBef>
                <a:spcPts val="400"/>
              </a:spcBef>
              <a:spcAft>
                <a:spcPts val="0"/>
              </a:spcAft>
              <a:buSzPts val="1400"/>
              <a:buNone/>
              <a:defRPr sz="1400">
                <a:solidFill>
                  <a:srgbClr val="888888"/>
                </a:solidFill>
              </a:defRPr>
            </a:lvl5pPr>
            <a:lvl6pPr indent="-228600" lvl="5" marL="2743200" algn="l">
              <a:lnSpc>
                <a:spcPct val="90000"/>
              </a:lnSpc>
              <a:spcBef>
                <a:spcPts val="400"/>
              </a:spcBef>
              <a:spcAft>
                <a:spcPts val="0"/>
              </a:spcAft>
              <a:buSzPts val="1400"/>
              <a:buNone/>
              <a:defRPr sz="1400">
                <a:solidFill>
                  <a:srgbClr val="888888"/>
                </a:solidFill>
              </a:defRPr>
            </a:lvl6pPr>
            <a:lvl7pPr indent="-228600" lvl="6" marL="3200400" algn="l">
              <a:lnSpc>
                <a:spcPct val="90000"/>
              </a:lnSpc>
              <a:spcBef>
                <a:spcPts val="400"/>
              </a:spcBef>
              <a:spcAft>
                <a:spcPts val="0"/>
              </a:spcAft>
              <a:buSzPts val="1400"/>
              <a:buNone/>
              <a:defRPr sz="1400">
                <a:solidFill>
                  <a:srgbClr val="888888"/>
                </a:solidFill>
              </a:defRPr>
            </a:lvl7pPr>
            <a:lvl8pPr indent="-228600" lvl="7" marL="3657600" algn="l">
              <a:lnSpc>
                <a:spcPct val="90000"/>
              </a:lnSpc>
              <a:spcBef>
                <a:spcPts val="400"/>
              </a:spcBef>
              <a:spcAft>
                <a:spcPts val="0"/>
              </a:spcAft>
              <a:buSzPts val="1400"/>
              <a:buNone/>
              <a:defRPr sz="1400">
                <a:solidFill>
                  <a:srgbClr val="888888"/>
                </a:solidFill>
              </a:defRPr>
            </a:lvl8pPr>
            <a:lvl9pPr indent="-228600" lvl="8" marL="4114800" algn="l">
              <a:lnSpc>
                <a:spcPct val="90000"/>
              </a:lnSpc>
              <a:spcBef>
                <a:spcPts val="400"/>
              </a:spcBef>
              <a:spcAft>
                <a:spcPts val="400"/>
              </a:spcAft>
              <a:buSzPts val="1400"/>
              <a:buNone/>
              <a:defRPr sz="1400">
                <a:solidFill>
                  <a:srgbClr val="888888"/>
                </a:solidFill>
              </a:defRPr>
            </a:lvl9pPr>
          </a:lstStyle>
          <a:p/>
        </p:txBody>
      </p:sp>
      <p:sp>
        <p:nvSpPr>
          <p:cNvPr id="40" name="Google Shape;40;p24"/>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4"/>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4"/>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cxnSp>
        <p:nvCxnSpPr>
          <p:cNvPr id="43" name="Google Shape;43;p24"/>
          <p:cNvCxnSpPr/>
          <p:nvPr/>
        </p:nvCxnSpPr>
        <p:spPr>
          <a:xfrm rot="10800000">
            <a:off x="6290132" y="5264106"/>
            <a:ext cx="0" cy="914400"/>
          </a:xfrm>
          <a:prstGeom prst="straightConnector1">
            <a:avLst/>
          </a:prstGeom>
          <a:noFill/>
          <a:ln cap="flat" cmpd="sng" w="19050">
            <a:solidFill>
              <a:srgbClr val="1482AB"/>
            </a:solidFill>
            <a:prstDash val="solid"/>
            <a:round/>
            <a:headEnd len="sm" w="sm" type="none"/>
            <a:tailEnd len="sm" w="sm" type="none"/>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4" name="Shape 44"/>
        <p:cNvGrpSpPr/>
        <p:nvPr/>
      </p:nvGrpSpPr>
      <p:grpSpPr>
        <a:xfrm>
          <a:off x="0" y="0"/>
          <a:ext cx="0" cy="0"/>
          <a:chOff x="0" y="0"/>
          <a:chExt cx="0" cy="0"/>
        </a:xfrm>
      </p:grpSpPr>
      <p:sp>
        <p:nvSpPr>
          <p:cNvPr id="45" name="Google Shape;45;p25"/>
          <p:cNvSpPr txBox="1"/>
          <p:nvPr>
            <p:ph type="title"/>
          </p:nvPr>
        </p:nvSpPr>
        <p:spPr>
          <a:xfrm>
            <a:off x="768096" y="585216"/>
            <a:ext cx="7290054" cy="1499616"/>
          </a:xfrm>
          <a:prstGeom prst="rect">
            <a:avLst/>
          </a:prstGeom>
          <a:noFill/>
          <a:ln>
            <a:noFill/>
          </a:ln>
        </p:spPr>
        <p:txBody>
          <a:bodyPr anchorCtr="0" anchor="ctr" bIns="45700" lIns="91425" spcFirstLastPara="1" rIns="91425" wrap="square" tIns="45700">
            <a:norm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25"/>
          <p:cNvSpPr txBox="1"/>
          <p:nvPr>
            <p:ph idx="1" type="body"/>
          </p:nvPr>
        </p:nvSpPr>
        <p:spPr>
          <a:xfrm>
            <a:off x="768096" y="2286000"/>
            <a:ext cx="3566160" cy="4023360"/>
          </a:xfrm>
          <a:prstGeom prst="rect">
            <a:avLst/>
          </a:prstGeom>
          <a:noFill/>
          <a:ln>
            <a:noFill/>
          </a:ln>
        </p:spPr>
        <p:txBody>
          <a:bodyPr anchorCtr="0" anchor="t" bIns="45700" lIns="45700" spcFirstLastPara="1" rIns="4570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7" name="Google Shape;47;p25"/>
          <p:cNvSpPr txBox="1"/>
          <p:nvPr>
            <p:ph idx="2" type="body"/>
          </p:nvPr>
        </p:nvSpPr>
        <p:spPr>
          <a:xfrm>
            <a:off x="4491990" y="2286000"/>
            <a:ext cx="3566160" cy="4023360"/>
          </a:xfrm>
          <a:prstGeom prst="rect">
            <a:avLst/>
          </a:prstGeom>
          <a:noFill/>
          <a:ln>
            <a:noFill/>
          </a:ln>
        </p:spPr>
        <p:txBody>
          <a:bodyPr anchorCtr="0" anchor="t" bIns="45700" lIns="45700" spcFirstLastPara="1" rIns="4570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8" name="Google Shape;48;p25"/>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5"/>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25"/>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1" name="Shape 51"/>
        <p:cNvGrpSpPr/>
        <p:nvPr/>
      </p:nvGrpSpPr>
      <p:grpSpPr>
        <a:xfrm>
          <a:off x="0" y="0"/>
          <a:ext cx="0" cy="0"/>
          <a:chOff x="0" y="0"/>
          <a:chExt cx="0" cy="0"/>
        </a:xfrm>
      </p:grpSpPr>
      <p:sp>
        <p:nvSpPr>
          <p:cNvPr id="52" name="Google Shape;52;p26"/>
          <p:cNvSpPr txBox="1"/>
          <p:nvPr>
            <p:ph type="title"/>
          </p:nvPr>
        </p:nvSpPr>
        <p:spPr>
          <a:xfrm>
            <a:off x="768096" y="585216"/>
            <a:ext cx="7290054" cy="1499616"/>
          </a:xfrm>
          <a:prstGeom prst="rect">
            <a:avLst/>
          </a:prstGeom>
          <a:noFill/>
          <a:ln>
            <a:noFill/>
          </a:ln>
        </p:spPr>
        <p:txBody>
          <a:bodyPr anchorCtr="0" anchor="ctr" bIns="45700" lIns="91425" spcFirstLastPara="1" rIns="91425" wrap="square" tIns="45700">
            <a:norm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26"/>
          <p:cNvSpPr txBox="1"/>
          <p:nvPr>
            <p:ph idx="1" type="body"/>
          </p:nvPr>
        </p:nvSpPr>
        <p:spPr>
          <a:xfrm>
            <a:off x="768096" y="2179636"/>
            <a:ext cx="3566160" cy="822960"/>
          </a:xfrm>
          <a:prstGeom prst="rect">
            <a:avLst/>
          </a:prstGeom>
          <a:noFill/>
          <a:ln>
            <a:noFill/>
          </a:ln>
        </p:spPr>
        <p:txBody>
          <a:bodyPr anchorCtr="0" anchor="ctr" bIns="45700" lIns="137150" spcFirstLastPara="1" rIns="137150" wrap="square" tIns="45700">
            <a:normAutofit/>
          </a:bodyPr>
          <a:lstStyle>
            <a:lvl1pPr indent="-228600" lvl="0" marL="457200" algn="l">
              <a:lnSpc>
                <a:spcPct val="90000"/>
              </a:lnSpc>
              <a:spcBef>
                <a:spcPts val="0"/>
              </a:spcBef>
              <a:spcAft>
                <a:spcPts val="0"/>
              </a:spcAft>
              <a:buSzPts val="2200"/>
              <a:buNone/>
              <a:defRPr b="0" sz="2200" cap="none">
                <a:solidFill>
                  <a:schemeClr val="accent1"/>
                </a:solidFill>
                <a:latin typeface="Twentieth Century"/>
                <a:ea typeface="Twentieth Century"/>
                <a:cs typeface="Twentieth Century"/>
                <a:sym typeface="Twentieth Century"/>
              </a:defRPr>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54" name="Google Shape;54;p26"/>
          <p:cNvSpPr txBox="1"/>
          <p:nvPr>
            <p:ph idx="2" type="body"/>
          </p:nvPr>
        </p:nvSpPr>
        <p:spPr>
          <a:xfrm>
            <a:off x="768096" y="2967788"/>
            <a:ext cx="3566160" cy="3341572"/>
          </a:xfrm>
          <a:prstGeom prst="rect">
            <a:avLst/>
          </a:prstGeom>
          <a:noFill/>
          <a:ln>
            <a:noFill/>
          </a:ln>
        </p:spPr>
        <p:txBody>
          <a:bodyPr anchorCtr="0" anchor="t" bIns="45700" lIns="45700" spcFirstLastPara="1" rIns="4570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5" name="Google Shape;55;p26"/>
          <p:cNvSpPr txBox="1"/>
          <p:nvPr>
            <p:ph idx="3" type="body"/>
          </p:nvPr>
        </p:nvSpPr>
        <p:spPr>
          <a:xfrm>
            <a:off x="4491990" y="2179636"/>
            <a:ext cx="3566160" cy="822960"/>
          </a:xfrm>
          <a:prstGeom prst="rect">
            <a:avLst/>
          </a:prstGeom>
          <a:noFill/>
          <a:ln>
            <a:noFill/>
          </a:ln>
        </p:spPr>
        <p:txBody>
          <a:bodyPr anchorCtr="0" anchor="ctr" bIns="45700" lIns="137150" spcFirstLastPara="1" rIns="137150" wrap="square" tIns="45700">
            <a:normAutofit/>
          </a:bodyPr>
          <a:lstStyle>
            <a:lvl1pPr indent="-228600" lvl="0" marL="457200" algn="l">
              <a:lnSpc>
                <a:spcPct val="90000"/>
              </a:lnSpc>
              <a:spcBef>
                <a:spcPts val="0"/>
              </a:spcBef>
              <a:spcAft>
                <a:spcPts val="0"/>
              </a:spcAft>
              <a:buSzPts val="2200"/>
              <a:buNone/>
              <a:defRPr b="0" sz="2200" cap="none">
                <a:solidFill>
                  <a:schemeClr val="accent1"/>
                </a:solidFill>
                <a:latin typeface="Twentieth Century"/>
                <a:ea typeface="Twentieth Century"/>
                <a:cs typeface="Twentieth Century"/>
                <a:sym typeface="Twentieth Century"/>
              </a:defRPr>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56" name="Google Shape;56;p26"/>
          <p:cNvSpPr txBox="1"/>
          <p:nvPr>
            <p:ph idx="4" type="body"/>
          </p:nvPr>
        </p:nvSpPr>
        <p:spPr>
          <a:xfrm>
            <a:off x="4491990" y="2967788"/>
            <a:ext cx="3566160" cy="3341572"/>
          </a:xfrm>
          <a:prstGeom prst="rect">
            <a:avLst/>
          </a:prstGeom>
          <a:noFill/>
          <a:ln>
            <a:noFill/>
          </a:ln>
        </p:spPr>
        <p:txBody>
          <a:bodyPr anchorCtr="0" anchor="t" bIns="45700" lIns="45700" spcFirstLastPara="1" rIns="4570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7" name="Google Shape;57;p26"/>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26"/>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6"/>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0" name="Shape 60"/>
        <p:cNvGrpSpPr/>
        <p:nvPr/>
      </p:nvGrpSpPr>
      <p:grpSpPr>
        <a:xfrm>
          <a:off x="0" y="0"/>
          <a:ext cx="0" cy="0"/>
          <a:chOff x="0" y="0"/>
          <a:chExt cx="0" cy="0"/>
        </a:xfrm>
      </p:grpSpPr>
      <p:sp>
        <p:nvSpPr>
          <p:cNvPr id="61" name="Google Shape;61;p27"/>
          <p:cNvSpPr txBox="1"/>
          <p:nvPr>
            <p:ph type="title"/>
          </p:nvPr>
        </p:nvSpPr>
        <p:spPr>
          <a:xfrm>
            <a:off x="768096" y="585216"/>
            <a:ext cx="7290054" cy="1499616"/>
          </a:xfrm>
          <a:prstGeom prst="rect">
            <a:avLst/>
          </a:prstGeom>
          <a:noFill/>
          <a:ln>
            <a:noFill/>
          </a:ln>
        </p:spPr>
        <p:txBody>
          <a:bodyPr anchorCtr="0" anchor="ctr" bIns="45700" lIns="91425" spcFirstLastPara="1" rIns="91425" wrap="square" tIns="45700">
            <a:norm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27"/>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7"/>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7"/>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5" name="Shape 65"/>
        <p:cNvGrpSpPr/>
        <p:nvPr/>
      </p:nvGrpSpPr>
      <p:grpSpPr>
        <a:xfrm>
          <a:off x="0" y="0"/>
          <a:ext cx="0" cy="0"/>
          <a:chOff x="0" y="0"/>
          <a:chExt cx="0" cy="0"/>
        </a:xfrm>
      </p:grpSpPr>
      <p:sp>
        <p:nvSpPr>
          <p:cNvPr id="66" name="Google Shape;66;p28"/>
          <p:cNvSpPr txBox="1"/>
          <p:nvPr>
            <p:ph type="title"/>
          </p:nvPr>
        </p:nvSpPr>
        <p:spPr>
          <a:xfrm>
            <a:off x="768096" y="471509"/>
            <a:ext cx="3291840" cy="1737360"/>
          </a:xfrm>
          <a:prstGeom prst="rect">
            <a:avLst/>
          </a:prstGeom>
          <a:noFill/>
          <a:ln>
            <a:noFill/>
          </a:ln>
        </p:spPr>
        <p:txBody>
          <a:bodyPr anchorCtr="0" anchor="ctr" bIns="45700" lIns="91425" spcFirstLastPara="1" rIns="91425" wrap="square" tIns="45700">
            <a:noAutofit/>
          </a:bodyPr>
          <a:lstStyle>
            <a:lvl1pPr lvl="0" algn="l">
              <a:lnSpc>
                <a:spcPct val="80000"/>
              </a:lnSpc>
              <a:spcBef>
                <a:spcPts val="0"/>
              </a:spcBef>
              <a:spcAft>
                <a:spcPts val="0"/>
              </a:spcAft>
              <a:buClr>
                <a:srgbClr val="0C0C0C"/>
              </a:buClr>
              <a:buSzPts val="3600"/>
              <a:buFont typeface="Twentieth Century"/>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8"/>
          <p:cNvSpPr txBox="1"/>
          <p:nvPr>
            <p:ph idx="1" type="body"/>
          </p:nvPr>
        </p:nvSpPr>
        <p:spPr>
          <a:xfrm>
            <a:off x="4286250" y="822960"/>
            <a:ext cx="4258818" cy="5184648"/>
          </a:xfrm>
          <a:prstGeom prst="rect">
            <a:avLst/>
          </a:prstGeom>
          <a:noFill/>
          <a:ln>
            <a:noFill/>
          </a:ln>
        </p:spPr>
        <p:txBody>
          <a:bodyPr anchorCtr="0" anchor="t" bIns="45700" lIns="45700" spcFirstLastPara="1" rIns="45700" wrap="square" tIns="45700">
            <a:normAutofit/>
          </a:bodyPr>
          <a:lstStyle>
            <a:lvl1pPr indent="-355600" lvl="0" marL="457200" algn="l">
              <a:lnSpc>
                <a:spcPct val="90000"/>
              </a:lnSpc>
              <a:spcBef>
                <a:spcPts val="1200"/>
              </a:spcBef>
              <a:spcAft>
                <a:spcPts val="0"/>
              </a:spcAft>
              <a:buSzPts val="2000"/>
              <a:buChar char=" "/>
              <a:defRPr sz="2000"/>
            </a:lvl1pPr>
            <a:lvl2pPr indent="-330200" lvl="1" marL="914400" algn="l">
              <a:lnSpc>
                <a:spcPct val="90000"/>
              </a:lnSpc>
              <a:spcBef>
                <a:spcPts val="200"/>
              </a:spcBef>
              <a:spcAft>
                <a:spcPts val="0"/>
              </a:spcAft>
              <a:buSzPts val="1600"/>
              <a:buChar char="🢝"/>
              <a:defRPr sz="1600"/>
            </a:lvl2pPr>
            <a:lvl3pPr indent="-304800" lvl="2" marL="1371600" algn="l">
              <a:lnSpc>
                <a:spcPct val="90000"/>
              </a:lnSpc>
              <a:spcBef>
                <a:spcPts val="400"/>
              </a:spcBef>
              <a:spcAft>
                <a:spcPts val="0"/>
              </a:spcAft>
              <a:buSzPts val="1200"/>
              <a:buChar char="🢝"/>
              <a:defRPr sz="1200"/>
            </a:lvl3pPr>
            <a:lvl4pPr indent="-304800" lvl="3" marL="1828800" algn="l">
              <a:lnSpc>
                <a:spcPct val="90000"/>
              </a:lnSpc>
              <a:spcBef>
                <a:spcPts val="400"/>
              </a:spcBef>
              <a:spcAft>
                <a:spcPts val="0"/>
              </a:spcAft>
              <a:buSzPts val="1200"/>
              <a:buChar char="🢝"/>
              <a:defRPr sz="1200"/>
            </a:lvl4pPr>
            <a:lvl5pPr indent="-304800" lvl="4" marL="2286000" algn="l">
              <a:lnSpc>
                <a:spcPct val="90000"/>
              </a:lnSpc>
              <a:spcBef>
                <a:spcPts val="400"/>
              </a:spcBef>
              <a:spcAft>
                <a:spcPts val="0"/>
              </a:spcAft>
              <a:buSzPts val="1200"/>
              <a:buChar char="🢝"/>
              <a:defRPr sz="1200"/>
            </a:lvl5pPr>
            <a:lvl6pPr indent="-304800" lvl="5" marL="2743200" algn="l">
              <a:lnSpc>
                <a:spcPct val="90000"/>
              </a:lnSpc>
              <a:spcBef>
                <a:spcPts val="400"/>
              </a:spcBef>
              <a:spcAft>
                <a:spcPts val="0"/>
              </a:spcAft>
              <a:buSzPts val="1200"/>
              <a:buChar char="🢝"/>
              <a:defRPr sz="1200"/>
            </a:lvl6pPr>
            <a:lvl7pPr indent="-304800" lvl="6" marL="3200400" algn="l">
              <a:lnSpc>
                <a:spcPct val="90000"/>
              </a:lnSpc>
              <a:spcBef>
                <a:spcPts val="400"/>
              </a:spcBef>
              <a:spcAft>
                <a:spcPts val="0"/>
              </a:spcAft>
              <a:buSzPts val="1200"/>
              <a:buChar char="🢝"/>
              <a:defRPr sz="1200"/>
            </a:lvl7pPr>
            <a:lvl8pPr indent="-304800" lvl="7" marL="3657600" algn="l">
              <a:lnSpc>
                <a:spcPct val="90000"/>
              </a:lnSpc>
              <a:spcBef>
                <a:spcPts val="400"/>
              </a:spcBef>
              <a:spcAft>
                <a:spcPts val="0"/>
              </a:spcAft>
              <a:buSzPts val="1200"/>
              <a:buChar char="🢝"/>
              <a:defRPr sz="1200"/>
            </a:lvl8pPr>
            <a:lvl9pPr indent="-304800" lvl="8" marL="4114800" algn="l">
              <a:lnSpc>
                <a:spcPct val="90000"/>
              </a:lnSpc>
              <a:spcBef>
                <a:spcPts val="400"/>
              </a:spcBef>
              <a:spcAft>
                <a:spcPts val="400"/>
              </a:spcAft>
              <a:buSzPts val="1200"/>
              <a:buChar char="🢝"/>
              <a:defRPr sz="1200"/>
            </a:lvl9pPr>
          </a:lstStyle>
          <a:p/>
        </p:txBody>
      </p:sp>
      <p:sp>
        <p:nvSpPr>
          <p:cNvPr id="68" name="Google Shape;68;p28"/>
          <p:cNvSpPr txBox="1"/>
          <p:nvPr>
            <p:ph idx="2" type="body"/>
          </p:nvPr>
        </p:nvSpPr>
        <p:spPr>
          <a:xfrm>
            <a:off x="768096" y="2257506"/>
            <a:ext cx="3291840" cy="3762294"/>
          </a:xfrm>
          <a:prstGeom prst="rect">
            <a:avLst/>
          </a:prstGeom>
          <a:noFill/>
          <a:ln>
            <a:noFill/>
          </a:ln>
        </p:spPr>
        <p:txBody>
          <a:bodyPr anchorCtr="0" anchor="t" bIns="45700" lIns="91425" spcFirstLastPara="1" rIns="91425" wrap="square" tIns="45700">
            <a:normAutofit/>
          </a:bodyPr>
          <a:lstStyle>
            <a:lvl1pPr indent="-228600" lvl="0" marL="457200" algn="l">
              <a:lnSpc>
                <a:spcPct val="108000"/>
              </a:lnSpc>
              <a:spcBef>
                <a:spcPts val="600"/>
              </a:spcBef>
              <a:spcAft>
                <a:spcPts val="0"/>
              </a:spcAft>
              <a:buSzPts val="1600"/>
              <a:buNone/>
              <a:defRPr sz="1600"/>
            </a:lvl1pPr>
            <a:lvl2pPr indent="-228600" lvl="1" marL="914400" algn="l">
              <a:lnSpc>
                <a:spcPct val="90000"/>
              </a:lnSpc>
              <a:spcBef>
                <a:spcPts val="2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69" name="Google Shape;69;p28"/>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8"/>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8"/>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72" name="Shape 72"/>
        <p:cNvGrpSpPr/>
        <p:nvPr/>
      </p:nvGrpSpPr>
      <p:grpSpPr>
        <a:xfrm>
          <a:off x="0" y="0"/>
          <a:ext cx="0" cy="0"/>
          <a:chOff x="0" y="0"/>
          <a:chExt cx="0" cy="0"/>
        </a:xfrm>
      </p:grpSpPr>
      <p:sp>
        <p:nvSpPr>
          <p:cNvPr id="73" name="Google Shape;73;p29"/>
          <p:cNvSpPr txBox="1"/>
          <p:nvPr>
            <p:ph type="title"/>
          </p:nvPr>
        </p:nvSpPr>
        <p:spPr>
          <a:xfrm>
            <a:off x="342900" y="4960138"/>
            <a:ext cx="5829300" cy="1463040"/>
          </a:xfrm>
          <a:prstGeom prst="rect">
            <a:avLst/>
          </a:prstGeom>
          <a:noFill/>
          <a:ln>
            <a:noFill/>
          </a:ln>
        </p:spPr>
        <p:txBody>
          <a:bodyPr anchorCtr="0" anchor="ctr" bIns="45700" lIns="91425" spcFirstLastPara="1" rIns="91425" wrap="square" tIns="45700">
            <a:normAutofit/>
          </a:bodyPr>
          <a:lstStyle>
            <a:lvl1pPr lvl="0" algn="r">
              <a:lnSpc>
                <a:spcPct val="80000"/>
              </a:lnSpc>
              <a:spcBef>
                <a:spcPts val="0"/>
              </a:spcBef>
              <a:spcAft>
                <a:spcPts val="0"/>
              </a:spcAft>
              <a:buClr>
                <a:srgbClr val="0C0C0C"/>
              </a:buClr>
              <a:buSzPts val="4400"/>
              <a:buFont typeface="Twentieth Century"/>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9"/>
          <p:cNvSpPr/>
          <p:nvPr>
            <p:ph idx="2" type="pic"/>
          </p:nvPr>
        </p:nvSpPr>
        <p:spPr>
          <a:xfrm>
            <a:off x="0" y="-1"/>
            <a:ext cx="9141714" cy="4572000"/>
          </a:xfrm>
          <a:prstGeom prst="rect">
            <a:avLst/>
          </a:prstGeom>
          <a:solidFill>
            <a:srgbClr val="76CEEF"/>
          </a:solidFill>
          <a:ln>
            <a:noFill/>
          </a:ln>
        </p:spPr>
      </p:sp>
      <p:sp>
        <p:nvSpPr>
          <p:cNvPr id="75" name="Google Shape;75;p29"/>
          <p:cNvSpPr txBox="1"/>
          <p:nvPr>
            <p:ph idx="1" type="body"/>
          </p:nvPr>
        </p:nvSpPr>
        <p:spPr>
          <a:xfrm>
            <a:off x="6457950" y="4960138"/>
            <a:ext cx="2400300" cy="1463040"/>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0"/>
              </a:spcBef>
              <a:spcAft>
                <a:spcPts val="0"/>
              </a:spcAft>
              <a:buSzPts val="1600"/>
              <a:buNone/>
              <a:defRPr sz="1600">
                <a:solidFill>
                  <a:srgbClr val="0C0C0C"/>
                </a:solidFill>
              </a:defRPr>
            </a:lvl1pPr>
            <a:lvl2pPr indent="-228600" lvl="1" marL="914400" algn="l">
              <a:lnSpc>
                <a:spcPct val="90000"/>
              </a:lnSpc>
              <a:spcBef>
                <a:spcPts val="200"/>
              </a:spcBef>
              <a:spcAft>
                <a:spcPts val="0"/>
              </a:spcAft>
              <a:buSzPts val="1050"/>
              <a:buNone/>
              <a:defRPr sz="1050"/>
            </a:lvl2pPr>
            <a:lvl3pPr indent="-228600" lvl="2" marL="1371600" algn="l">
              <a:lnSpc>
                <a:spcPct val="90000"/>
              </a:lnSpc>
              <a:spcBef>
                <a:spcPts val="400"/>
              </a:spcBef>
              <a:spcAft>
                <a:spcPts val="0"/>
              </a:spcAft>
              <a:buSzPts val="900"/>
              <a:buNone/>
              <a:defRPr sz="900"/>
            </a:lvl3pPr>
            <a:lvl4pPr indent="-228600" lvl="3" marL="1828800" algn="l">
              <a:lnSpc>
                <a:spcPct val="90000"/>
              </a:lnSpc>
              <a:spcBef>
                <a:spcPts val="400"/>
              </a:spcBef>
              <a:spcAft>
                <a:spcPts val="0"/>
              </a:spcAft>
              <a:buSzPts val="750"/>
              <a:buNone/>
              <a:defRPr sz="750"/>
            </a:lvl4pPr>
            <a:lvl5pPr indent="-228600" lvl="4" marL="2286000" algn="l">
              <a:lnSpc>
                <a:spcPct val="90000"/>
              </a:lnSpc>
              <a:spcBef>
                <a:spcPts val="400"/>
              </a:spcBef>
              <a:spcAft>
                <a:spcPts val="0"/>
              </a:spcAft>
              <a:buSzPts val="750"/>
              <a:buNone/>
              <a:defRPr sz="750"/>
            </a:lvl5pPr>
            <a:lvl6pPr indent="-228600" lvl="5" marL="2743200" algn="l">
              <a:lnSpc>
                <a:spcPct val="90000"/>
              </a:lnSpc>
              <a:spcBef>
                <a:spcPts val="400"/>
              </a:spcBef>
              <a:spcAft>
                <a:spcPts val="0"/>
              </a:spcAft>
              <a:buSzPts val="750"/>
              <a:buNone/>
              <a:defRPr sz="750"/>
            </a:lvl6pPr>
            <a:lvl7pPr indent="-228600" lvl="6" marL="3200400" algn="l">
              <a:lnSpc>
                <a:spcPct val="90000"/>
              </a:lnSpc>
              <a:spcBef>
                <a:spcPts val="400"/>
              </a:spcBef>
              <a:spcAft>
                <a:spcPts val="0"/>
              </a:spcAft>
              <a:buSzPts val="750"/>
              <a:buNone/>
              <a:defRPr sz="750"/>
            </a:lvl7pPr>
            <a:lvl8pPr indent="-228600" lvl="7" marL="3657600" algn="l">
              <a:lnSpc>
                <a:spcPct val="90000"/>
              </a:lnSpc>
              <a:spcBef>
                <a:spcPts val="400"/>
              </a:spcBef>
              <a:spcAft>
                <a:spcPts val="0"/>
              </a:spcAft>
              <a:buSzPts val="750"/>
              <a:buNone/>
              <a:defRPr sz="750"/>
            </a:lvl8pPr>
            <a:lvl9pPr indent="-228600" lvl="8" marL="4114800" algn="l">
              <a:lnSpc>
                <a:spcPct val="90000"/>
              </a:lnSpc>
              <a:spcBef>
                <a:spcPts val="400"/>
              </a:spcBef>
              <a:spcAft>
                <a:spcPts val="400"/>
              </a:spcAft>
              <a:buSzPts val="750"/>
              <a:buNone/>
              <a:defRPr sz="750"/>
            </a:lvl9pPr>
          </a:lstStyle>
          <a:p/>
        </p:txBody>
      </p:sp>
      <p:sp>
        <p:nvSpPr>
          <p:cNvPr id="76" name="Google Shape;76;p29"/>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9"/>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9"/>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cxnSp>
        <p:nvCxnSpPr>
          <p:cNvPr id="79" name="Google Shape;79;p29"/>
          <p:cNvCxnSpPr/>
          <p:nvPr/>
        </p:nvCxnSpPr>
        <p:spPr>
          <a:xfrm rot="10800000">
            <a:off x="6290132" y="5264106"/>
            <a:ext cx="0" cy="914400"/>
          </a:xfrm>
          <a:prstGeom prst="straightConnector1">
            <a:avLst/>
          </a:prstGeom>
          <a:noFill/>
          <a:ln cap="flat" cmpd="sng" w="19050">
            <a:solidFill>
              <a:schemeClr val="accent1"/>
            </a:solidFill>
            <a:prstDash val="solid"/>
            <a:round/>
            <a:headEnd len="sm" w="sm" type="none"/>
            <a:tailEnd len="sm" w="sm" type="none"/>
          </a:ln>
        </p:spPr>
      </p:cxn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0"/>
          <p:cNvSpPr txBox="1"/>
          <p:nvPr>
            <p:ph type="title"/>
          </p:nvPr>
        </p:nvSpPr>
        <p:spPr>
          <a:xfrm>
            <a:off x="768096" y="585216"/>
            <a:ext cx="7290054" cy="1499616"/>
          </a:xfrm>
          <a:prstGeom prst="rect">
            <a:avLst/>
          </a:prstGeom>
          <a:noFill/>
          <a:ln>
            <a:noFill/>
          </a:ln>
        </p:spPr>
        <p:txBody>
          <a:bodyPr anchorCtr="0" anchor="ctr" bIns="45700" lIns="91425" spcFirstLastPara="1" rIns="91425" wrap="square" tIns="45700">
            <a:normAutofit/>
          </a:bodyPr>
          <a:lstStyle>
            <a:lvl1pPr lvl="0" marR="0" rtl="0" algn="l">
              <a:lnSpc>
                <a:spcPct val="80000"/>
              </a:lnSpc>
              <a:spcBef>
                <a:spcPts val="0"/>
              </a:spcBef>
              <a:spcAft>
                <a:spcPts val="0"/>
              </a:spcAft>
              <a:buClr>
                <a:srgbClr val="0C0C0C"/>
              </a:buClr>
              <a:buSzPts val="4400"/>
              <a:buFont typeface="Twentieth Century"/>
              <a:buNone/>
              <a:defRPr b="0" i="0" sz="4400" u="none" cap="none" strike="noStrike">
                <a:solidFill>
                  <a:srgbClr val="0C0C0C"/>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0"/>
          <p:cNvSpPr txBox="1"/>
          <p:nvPr>
            <p:ph idx="1" type="body"/>
          </p:nvPr>
        </p:nvSpPr>
        <p:spPr>
          <a:xfrm>
            <a:off x="768096" y="2286000"/>
            <a:ext cx="7290055" cy="4023360"/>
          </a:xfrm>
          <a:prstGeom prst="rect">
            <a:avLst/>
          </a:prstGeom>
          <a:noFill/>
          <a:ln>
            <a:noFill/>
          </a:ln>
        </p:spPr>
        <p:txBody>
          <a:bodyPr anchorCtr="0" anchor="t" bIns="45700" lIns="45700" spcFirstLastPara="1" rIns="45700" wrap="square" tIns="45700">
            <a:normAutofit/>
          </a:bodyPr>
          <a:lstStyle>
            <a:lvl1pPr indent="-355600" lvl="0" marL="457200" marR="0" rtl="0" algn="l">
              <a:lnSpc>
                <a:spcPct val="90000"/>
              </a:lnSpc>
              <a:spcBef>
                <a:spcPts val="1200"/>
              </a:spcBef>
              <a:spcAft>
                <a:spcPts val="0"/>
              </a:spcAft>
              <a:buClr>
                <a:schemeClr val="accent1"/>
              </a:buClr>
              <a:buSzPts val="2000"/>
              <a:buFont typeface="Twentieth Century"/>
              <a:buChar char=" "/>
              <a:defRPr b="0" i="0" sz="2000" u="none" cap="none" strike="noStrike">
                <a:solidFill>
                  <a:schemeClr val="dk1"/>
                </a:solidFill>
                <a:latin typeface="Twentieth Century"/>
                <a:ea typeface="Twentieth Century"/>
                <a:cs typeface="Twentieth Century"/>
                <a:sym typeface="Twentieth Century"/>
              </a:defRPr>
            </a:lvl1pPr>
            <a:lvl2pPr indent="-330200" lvl="1" marL="914400" marR="0" rtl="0" algn="l">
              <a:lnSpc>
                <a:spcPct val="90000"/>
              </a:lnSpc>
              <a:spcBef>
                <a:spcPts val="200"/>
              </a:spcBef>
              <a:spcAft>
                <a:spcPts val="0"/>
              </a:spcAft>
              <a:buClr>
                <a:schemeClr val="accent1"/>
              </a:buClr>
              <a:buSzPts val="1600"/>
              <a:buFont typeface="Noto Sans Symbols"/>
              <a:buChar char="🢝"/>
              <a:defRPr b="0" i="0" sz="1600" u="none" cap="none" strike="noStrike">
                <a:solidFill>
                  <a:schemeClr val="dk1"/>
                </a:solidFill>
                <a:latin typeface="Twentieth Century"/>
                <a:ea typeface="Twentieth Century"/>
                <a:cs typeface="Twentieth Century"/>
                <a:sym typeface="Twentieth Century"/>
              </a:defRPr>
            </a:lvl2pPr>
            <a:lvl3pPr indent="-304800" lvl="2" marL="1371600" marR="0" rtl="0" algn="l">
              <a:lnSpc>
                <a:spcPct val="90000"/>
              </a:lnSpc>
              <a:spcBef>
                <a:spcPts val="400"/>
              </a:spcBef>
              <a:spcAft>
                <a:spcPts val="0"/>
              </a:spcAft>
              <a:buClr>
                <a:schemeClr val="accent1"/>
              </a:buClr>
              <a:buSzPts val="1200"/>
              <a:buFont typeface="Noto Sans Symbols"/>
              <a:buChar char="🢝"/>
              <a:defRPr b="0" i="0" sz="1200" u="none" cap="none" strike="noStrike">
                <a:solidFill>
                  <a:schemeClr val="dk1"/>
                </a:solidFill>
                <a:latin typeface="Twentieth Century"/>
                <a:ea typeface="Twentieth Century"/>
                <a:cs typeface="Twentieth Century"/>
                <a:sym typeface="Twentieth Century"/>
              </a:defRPr>
            </a:lvl3pPr>
            <a:lvl4pPr indent="-304800" lvl="3" marL="1828800" marR="0" rtl="0" algn="l">
              <a:lnSpc>
                <a:spcPct val="90000"/>
              </a:lnSpc>
              <a:spcBef>
                <a:spcPts val="400"/>
              </a:spcBef>
              <a:spcAft>
                <a:spcPts val="0"/>
              </a:spcAft>
              <a:buClr>
                <a:schemeClr val="accent1"/>
              </a:buClr>
              <a:buSzPts val="1200"/>
              <a:buFont typeface="Noto Sans Symbols"/>
              <a:buChar char="🢝"/>
              <a:defRPr b="0" i="0" sz="1200" u="none" cap="none" strike="noStrike">
                <a:solidFill>
                  <a:schemeClr val="dk1"/>
                </a:solidFill>
                <a:latin typeface="Twentieth Century"/>
                <a:ea typeface="Twentieth Century"/>
                <a:cs typeface="Twentieth Century"/>
                <a:sym typeface="Twentieth Century"/>
              </a:defRPr>
            </a:lvl4pPr>
            <a:lvl5pPr indent="-304800" lvl="4" marL="2286000" marR="0" rtl="0" algn="l">
              <a:lnSpc>
                <a:spcPct val="90000"/>
              </a:lnSpc>
              <a:spcBef>
                <a:spcPts val="400"/>
              </a:spcBef>
              <a:spcAft>
                <a:spcPts val="0"/>
              </a:spcAft>
              <a:buClr>
                <a:schemeClr val="accent1"/>
              </a:buClr>
              <a:buSzPts val="1200"/>
              <a:buFont typeface="Noto Sans Symbols"/>
              <a:buChar char="🢝"/>
              <a:defRPr b="0" i="0" sz="1200" u="none" cap="none" strike="noStrike">
                <a:solidFill>
                  <a:schemeClr val="dk1"/>
                </a:solidFill>
                <a:latin typeface="Twentieth Century"/>
                <a:ea typeface="Twentieth Century"/>
                <a:cs typeface="Twentieth Century"/>
                <a:sym typeface="Twentieth Century"/>
              </a:defRPr>
            </a:lvl5pPr>
            <a:lvl6pPr indent="-304800" lvl="5" marL="2743200" marR="0" rtl="0" algn="l">
              <a:lnSpc>
                <a:spcPct val="90000"/>
              </a:lnSpc>
              <a:spcBef>
                <a:spcPts val="400"/>
              </a:spcBef>
              <a:spcAft>
                <a:spcPts val="0"/>
              </a:spcAft>
              <a:buClr>
                <a:schemeClr val="accent1"/>
              </a:buClr>
              <a:buSzPts val="1200"/>
              <a:buFont typeface="Noto Sans Symbols"/>
              <a:buChar char="🢝"/>
              <a:defRPr b="0" i="0" sz="1200" u="none" cap="none" strike="noStrike">
                <a:solidFill>
                  <a:schemeClr val="dk1"/>
                </a:solidFill>
                <a:latin typeface="Twentieth Century"/>
                <a:ea typeface="Twentieth Century"/>
                <a:cs typeface="Twentieth Century"/>
                <a:sym typeface="Twentieth Century"/>
              </a:defRPr>
            </a:lvl6pPr>
            <a:lvl7pPr indent="-304800" lvl="6" marL="3200400" marR="0" rtl="0" algn="l">
              <a:lnSpc>
                <a:spcPct val="90000"/>
              </a:lnSpc>
              <a:spcBef>
                <a:spcPts val="400"/>
              </a:spcBef>
              <a:spcAft>
                <a:spcPts val="0"/>
              </a:spcAft>
              <a:buClr>
                <a:schemeClr val="accent1"/>
              </a:buClr>
              <a:buSzPts val="1200"/>
              <a:buFont typeface="Noto Sans Symbols"/>
              <a:buChar char="🢝"/>
              <a:defRPr b="0" i="0" sz="1200" u="none" cap="none" strike="noStrike">
                <a:solidFill>
                  <a:schemeClr val="dk1"/>
                </a:solidFill>
                <a:latin typeface="Twentieth Century"/>
                <a:ea typeface="Twentieth Century"/>
                <a:cs typeface="Twentieth Century"/>
                <a:sym typeface="Twentieth Century"/>
              </a:defRPr>
            </a:lvl7pPr>
            <a:lvl8pPr indent="-304800" lvl="7" marL="3657600" marR="0" rtl="0" algn="l">
              <a:lnSpc>
                <a:spcPct val="90000"/>
              </a:lnSpc>
              <a:spcBef>
                <a:spcPts val="400"/>
              </a:spcBef>
              <a:spcAft>
                <a:spcPts val="0"/>
              </a:spcAft>
              <a:buClr>
                <a:schemeClr val="accent1"/>
              </a:buClr>
              <a:buSzPts val="1200"/>
              <a:buFont typeface="Noto Sans Symbols"/>
              <a:buChar char="🢝"/>
              <a:defRPr b="0" i="0" sz="1200" u="none" cap="none" strike="noStrike">
                <a:solidFill>
                  <a:schemeClr val="dk1"/>
                </a:solidFill>
                <a:latin typeface="Twentieth Century"/>
                <a:ea typeface="Twentieth Century"/>
                <a:cs typeface="Twentieth Century"/>
                <a:sym typeface="Twentieth Century"/>
              </a:defRPr>
            </a:lvl8pPr>
            <a:lvl9pPr indent="-304800" lvl="8" marL="4114800" marR="0" rtl="0" algn="l">
              <a:lnSpc>
                <a:spcPct val="90000"/>
              </a:lnSpc>
              <a:spcBef>
                <a:spcPts val="400"/>
              </a:spcBef>
              <a:spcAft>
                <a:spcPts val="400"/>
              </a:spcAft>
              <a:buClr>
                <a:schemeClr val="accent1"/>
              </a:buClr>
              <a:buSzPts val="1200"/>
              <a:buFont typeface="Noto Sans Symbols"/>
              <a:buChar char="🢝"/>
              <a:defRPr b="0" i="0" sz="1200" u="none" cap="none" strike="noStrike">
                <a:solidFill>
                  <a:schemeClr val="dk1"/>
                </a:solidFill>
                <a:latin typeface="Twentieth Century"/>
                <a:ea typeface="Twentieth Century"/>
                <a:cs typeface="Twentieth Century"/>
                <a:sym typeface="Twentieth Century"/>
              </a:defRPr>
            </a:lvl9pPr>
          </a:lstStyle>
          <a:p/>
        </p:txBody>
      </p:sp>
      <p:sp>
        <p:nvSpPr>
          <p:cNvPr id="12" name="Google Shape;12;p20"/>
          <p:cNvSpPr txBox="1"/>
          <p:nvPr>
            <p:ph idx="10" type="dt"/>
          </p:nvPr>
        </p:nvSpPr>
        <p:spPr>
          <a:xfrm>
            <a:off x="768097" y="6470704"/>
            <a:ext cx="1615607" cy="27432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000" u="none" cap="none" strike="noStrike">
                <a:solidFill>
                  <a:srgbClr val="0C0C0C"/>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13" name="Google Shape;13;p20"/>
          <p:cNvSpPr txBox="1"/>
          <p:nvPr>
            <p:ph idx="11" type="ftr"/>
          </p:nvPr>
        </p:nvSpPr>
        <p:spPr>
          <a:xfrm>
            <a:off x="3632200" y="6470704"/>
            <a:ext cx="4426094" cy="27432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00" u="none" cap="none" strike="noStrike">
                <a:solidFill>
                  <a:srgbClr val="0C0C0C"/>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14" name="Google Shape;14;p20"/>
          <p:cNvSpPr txBox="1"/>
          <p:nvPr>
            <p:ph idx="12" type="sldNum"/>
          </p:nvPr>
        </p:nvSpPr>
        <p:spPr>
          <a:xfrm>
            <a:off x="8128000" y="6470704"/>
            <a:ext cx="730250"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0" i="0" sz="1000" u="none" cap="none" strike="noStrike">
                <a:solidFill>
                  <a:srgbClr val="0C0C0C"/>
                </a:solidFill>
                <a:latin typeface="Twentieth Century"/>
                <a:ea typeface="Twentieth Century"/>
                <a:cs typeface="Twentieth Century"/>
                <a:sym typeface="Twentieth Century"/>
              </a:defRPr>
            </a:lvl1pPr>
            <a:lvl2pPr indent="0" lvl="1" marL="0" marR="0" rtl="0" algn="l">
              <a:spcBef>
                <a:spcPts val="0"/>
              </a:spcBef>
              <a:buNone/>
              <a:defRPr b="0" i="0" sz="1000" u="none" cap="none" strike="noStrike">
                <a:solidFill>
                  <a:srgbClr val="0C0C0C"/>
                </a:solidFill>
                <a:latin typeface="Twentieth Century"/>
                <a:ea typeface="Twentieth Century"/>
                <a:cs typeface="Twentieth Century"/>
                <a:sym typeface="Twentieth Century"/>
              </a:defRPr>
            </a:lvl2pPr>
            <a:lvl3pPr indent="0" lvl="2" marL="0" marR="0" rtl="0" algn="l">
              <a:spcBef>
                <a:spcPts val="0"/>
              </a:spcBef>
              <a:buNone/>
              <a:defRPr b="0" i="0" sz="1000" u="none" cap="none" strike="noStrike">
                <a:solidFill>
                  <a:srgbClr val="0C0C0C"/>
                </a:solidFill>
                <a:latin typeface="Twentieth Century"/>
                <a:ea typeface="Twentieth Century"/>
                <a:cs typeface="Twentieth Century"/>
                <a:sym typeface="Twentieth Century"/>
              </a:defRPr>
            </a:lvl3pPr>
            <a:lvl4pPr indent="0" lvl="3" marL="0" marR="0" rtl="0" algn="l">
              <a:spcBef>
                <a:spcPts val="0"/>
              </a:spcBef>
              <a:buNone/>
              <a:defRPr b="0" i="0" sz="1000" u="none" cap="none" strike="noStrike">
                <a:solidFill>
                  <a:srgbClr val="0C0C0C"/>
                </a:solidFill>
                <a:latin typeface="Twentieth Century"/>
                <a:ea typeface="Twentieth Century"/>
                <a:cs typeface="Twentieth Century"/>
                <a:sym typeface="Twentieth Century"/>
              </a:defRPr>
            </a:lvl4pPr>
            <a:lvl5pPr indent="0" lvl="4" marL="0" marR="0" rtl="0" algn="l">
              <a:spcBef>
                <a:spcPts val="0"/>
              </a:spcBef>
              <a:buNone/>
              <a:defRPr b="0" i="0" sz="1000" u="none" cap="none" strike="noStrike">
                <a:solidFill>
                  <a:srgbClr val="0C0C0C"/>
                </a:solidFill>
                <a:latin typeface="Twentieth Century"/>
                <a:ea typeface="Twentieth Century"/>
                <a:cs typeface="Twentieth Century"/>
                <a:sym typeface="Twentieth Century"/>
              </a:defRPr>
            </a:lvl5pPr>
            <a:lvl6pPr indent="0" lvl="5" marL="0" marR="0" rtl="0" algn="l">
              <a:spcBef>
                <a:spcPts val="0"/>
              </a:spcBef>
              <a:buNone/>
              <a:defRPr b="0" i="0" sz="1000" u="none" cap="none" strike="noStrike">
                <a:solidFill>
                  <a:srgbClr val="0C0C0C"/>
                </a:solidFill>
                <a:latin typeface="Twentieth Century"/>
                <a:ea typeface="Twentieth Century"/>
                <a:cs typeface="Twentieth Century"/>
                <a:sym typeface="Twentieth Century"/>
              </a:defRPr>
            </a:lvl6pPr>
            <a:lvl7pPr indent="0" lvl="6" marL="0" marR="0" rtl="0" algn="l">
              <a:spcBef>
                <a:spcPts val="0"/>
              </a:spcBef>
              <a:buNone/>
              <a:defRPr b="0" i="0" sz="1000" u="none" cap="none" strike="noStrike">
                <a:solidFill>
                  <a:srgbClr val="0C0C0C"/>
                </a:solidFill>
                <a:latin typeface="Twentieth Century"/>
                <a:ea typeface="Twentieth Century"/>
                <a:cs typeface="Twentieth Century"/>
                <a:sym typeface="Twentieth Century"/>
              </a:defRPr>
            </a:lvl7pPr>
            <a:lvl8pPr indent="0" lvl="7" marL="0" marR="0" rtl="0" algn="l">
              <a:spcBef>
                <a:spcPts val="0"/>
              </a:spcBef>
              <a:buNone/>
              <a:defRPr b="0" i="0" sz="1000" u="none" cap="none" strike="noStrike">
                <a:solidFill>
                  <a:srgbClr val="0C0C0C"/>
                </a:solidFill>
                <a:latin typeface="Twentieth Century"/>
                <a:ea typeface="Twentieth Century"/>
                <a:cs typeface="Twentieth Century"/>
                <a:sym typeface="Twentieth Century"/>
              </a:defRPr>
            </a:lvl8pPr>
            <a:lvl9pPr indent="0" lvl="8" marL="0" marR="0" rtl="0" algn="l">
              <a:spcBef>
                <a:spcPts val="0"/>
              </a:spcBef>
              <a:buNone/>
              <a:defRPr b="0" i="0" sz="1000" u="none" cap="none" strike="noStrike">
                <a:solidFill>
                  <a:srgbClr val="0C0C0C"/>
                </a:solidFill>
                <a:latin typeface="Twentieth Century"/>
                <a:ea typeface="Twentieth Century"/>
                <a:cs typeface="Twentieth Century"/>
                <a:sym typeface="Twentieth Century"/>
              </a:defRPr>
            </a:lvl9pPr>
          </a:lstStyle>
          <a:p>
            <a:pPr indent="0" lvl="0" marL="0" rtl="0" algn="l">
              <a:spcBef>
                <a:spcPts val="0"/>
              </a:spcBef>
              <a:spcAft>
                <a:spcPts val="0"/>
              </a:spcAft>
              <a:buNone/>
            </a:pPr>
            <a:fld id="{00000000-1234-1234-1234-123412341234}" type="slidenum">
              <a:rPr lang="en-US"/>
              <a:t>‹#›</a:t>
            </a:fld>
            <a:endParaRPr/>
          </a:p>
        </p:txBody>
      </p:sp>
      <p:cxnSp>
        <p:nvCxnSpPr>
          <p:cNvPr id="15" name="Google Shape;15;p20"/>
          <p:cNvCxnSpPr/>
          <p:nvPr/>
        </p:nvCxnSpPr>
        <p:spPr>
          <a:xfrm rot="10800000">
            <a:off x="571500" y="826324"/>
            <a:ext cx="0" cy="914400"/>
          </a:xfrm>
          <a:prstGeom prst="straightConnector1">
            <a:avLst/>
          </a:prstGeom>
          <a:noFill/>
          <a:ln cap="flat" cmpd="sng" w="19050">
            <a:solidFill>
              <a:schemeClr val="accent1"/>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www.irs.gov/app/scripts/exit.jsp?dest=http://epostcard.form990.org/" TargetMode="External"/><Relationship Id="rId4" Type="http://schemas.openxmlformats.org/officeDocument/2006/relationships/hyperlink" Target="http://www.irs.gov/charities/article/0,,id=177809,00.html" TargetMode="External"/><Relationship Id="rId5" Type="http://schemas.openxmlformats.org/officeDocument/2006/relationships/hyperlink" Target="http://www.irs.gov/charities/article/0,,id=177802,00.html"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www.partt.org/"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www.partt.org/" TargetMode="External"/><Relationship Id="rId4" Type="http://schemas.openxmlformats.org/officeDocument/2006/relationships/hyperlink" Target="http://www.partt.org/" TargetMode="External"/><Relationship Id="rId5" Type="http://schemas.openxmlformats.org/officeDocument/2006/relationships/hyperlink" Target="http://www.partt.org/" TargetMode="External"/><Relationship Id="rId6" Type="http://schemas.openxmlformats.org/officeDocument/2006/relationships/hyperlink" Target="http://www.alianzamrp.org/" TargetMode="External"/><Relationship Id="rId7" Type="http://schemas.openxmlformats.org/officeDocument/2006/relationships/hyperlink" Target="http://www.partt.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www.irs.gov/app/scripts/exit.jsp?dest=http://epostcard.form990.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www.partt.or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mailto:roliva39@gmail.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pic>
        <p:nvPicPr>
          <p:cNvPr id="97" name="Google Shape;97;p1"/>
          <p:cNvPicPr preferRelativeResize="0"/>
          <p:nvPr/>
        </p:nvPicPr>
        <p:blipFill rotWithShape="1">
          <a:blip r:embed="rId3">
            <a:alphaModFix/>
          </a:blip>
          <a:srcRect b="0" l="0" r="0" t="0"/>
          <a:stretch/>
        </p:blipFill>
        <p:spPr>
          <a:xfrm>
            <a:off x="2246400" y="441976"/>
            <a:ext cx="4651200" cy="3537140"/>
          </a:xfrm>
          <a:prstGeom prst="rect">
            <a:avLst/>
          </a:prstGeom>
          <a:noFill/>
          <a:ln>
            <a:noFill/>
          </a:ln>
        </p:spPr>
      </p:pic>
      <p:sp>
        <p:nvSpPr>
          <p:cNvPr id="98" name="Google Shape;98;p1"/>
          <p:cNvSpPr txBox="1"/>
          <p:nvPr/>
        </p:nvSpPr>
        <p:spPr>
          <a:xfrm>
            <a:off x="5961900" y="5126725"/>
            <a:ext cx="762000" cy="1341000"/>
          </a:xfrm>
          <a:prstGeom prst="rect">
            <a:avLst/>
          </a:prstGeom>
          <a:solidFill>
            <a:schemeClr val="lt1"/>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latin typeface="Twentieth Century"/>
              <a:ea typeface="Twentieth Century"/>
              <a:cs typeface="Twentieth Century"/>
              <a:sym typeface="Twentieth Century"/>
            </a:endParaRPr>
          </a:p>
        </p:txBody>
      </p:sp>
      <p:sp>
        <p:nvSpPr>
          <p:cNvPr id="99" name="Google Shape;99;p1"/>
          <p:cNvSpPr txBox="1"/>
          <p:nvPr>
            <p:ph type="ctrTitle"/>
          </p:nvPr>
        </p:nvSpPr>
        <p:spPr>
          <a:xfrm>
            <a:off x="685800" y="609601"/>
            <a:ext cx="7772400" cy="60198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80000"/>
              </a:lnSpc>
              <a:spcBef>
                <a:spcPts val="0"/>
              </a:spcBef>
              <a:spcAft>
                <a:spcPts val="0"/>
              </a:spcAft>
              <a:buClr>
                <a:srgbClr val="0C0C0C"/>
              </a:buClr>
              <a:buSzPct val="100000"/>
              <a:buFont typeface="Twentieth Century"/>
              <a:buNone/>
            </a:pPr>
            <a:br>
              <a:rPr lang="en-US"/>
            </a:br>
            <a:r>
              <a:rPr b="1" lang="en-US"/>
              <a:t> </a:t>
            </a:r>
            <a:br>
              <a:rPr lang="en-US"/>
            </a:br>
            <a:r>
              <a:rPr b="1" lang="en-US"/>
              <a:t> </a:t>
            </a:r>
            <a:br>
              <a:rPr lang="en-US"/>
            </a:br>
            <a:r>
              <a:rPr b="1" lang="en-US"/>
              <a:t> </a:t>
            </a:r>
            <a:br>
              <a:rPr lang="en-US"/>
            </a:br>
            <a:r>
              <a:rPr b="1" lang="en-US"/>
              <a:t> </a:t>
            </a:r>
            <a:br>
              <a:rPr lang="en-US"/>
            </a:br>
            <a:r>
              <a:rPr b="1" lang="en-US"/>
              <a:t> </a:t>
            </a:r>
            <a:br>
              <a:rPr lang="en-US"/>
            </a:br>
            <a:br>
              <a:rPr lang="en-US"/>
            </a:br>
            <a:br>
              <a:rPr lang="en-US"/>
            </a:br>
            <a:br>
              <a:rPr lang="en-US"/>
            </a:br>
            <a:br>
              <a:rPr lang="en-US"/>
            </a:br>
            <a:br>
              <a:rPr lang="en-US"/>
            </a:br>
            <a:br>
              <a:rPr lang="en-US"/>
            </a:br>
            <a:br>
              <a:rPr lang="en-US"/>
            </a:br>
            <a:r>
              <a:rPr b="1" lang="en-US" sz="1600"/>
              <a:t> </a:t>
            </a:r>
            <a:br>
              <a:rPr lang="en-US" sz="1600"/>
            </a:br>
            <a:br>
              <a:rPr lang="en-US" sz="1600"/>
            </a:br>
            <a:r>
              <a:rPr b="1" lang="en-US" sz="1600"/>
              <a:t> </a:t>
            </a:r>
            <a:br>
              <a:rPr lang="en-US" sz="1600"/>
            </a:br>
            <a:br>
              <a:rPr lang="en-US"/>
            </a:br>
            <a:br>
              <a:rPr lang="en-US"/>
            </a:br>
            <a:r>
              <a:rPr b="1" lang="en-US" sz="3100"/>
              <a:t>PAN AMERICAN ROUND TABLES OF TEXAS</a:t>
            </a:r>
            <a:br>
              <a:rPr lang="en-US" sz="4000"/>
            </a:br>
            <a:r>
              <a:rPr lang="en-US" sz="4000"/>
              <a:t>2023-2024</a:t>
            </a:r>
            <a:br>
              <a:rPr lang="en-US" sz="4000"/>
            </a:br>
            <a:r>
              <a:rPr b="1" lang="en-US"/>
              <a:t>TABLE DIRECTOR’S INFORMATION PACKET</a:t>
            </a:r>
            <a:br>
              <a:rPr lang="en-US"/>
            </a:br>
            <a:r>
              <a:rPr b="1" lang="en-US"/>
              <a:t> </a:t>
            </a:r>
            <a:br>
              <a:rPr lang="en-US"/>
            </a:br>
            <a:r>
              <a:rPr b="1" lang="en-US"/>
              <a:t> </a:t>
            </a:r>
            <a:br>
              <a:rPr lang="en-US"/>
            </a:br>
            <a:r>
              <a:rPr b="1" lang="en-US"/>
              <a:t> </a:t>
            </a:r>
            <a:br>
              <a:rPr lang="en-US"/>
            </a:br>
            <a:r>
              <a:rPr b="1" lang="en-US"/>
              <a:t> </a:t>
            </a:r>
            <a:br>
              <a:rPr lang="en-US"/>
            </a:br>
            <a:r>
              <a:rPr b="1" lang="en-US"/>
              <a:t> </a:t>
            </a:r>
            <a:br>
              <a:rPr lang="en-US"/>
            </a:br>
            <a:r>
              <a:rPr b="1" lang="en-US"/>
              <a:t> </a:t>
            </a:r>
            <a:br>
              <a:rPr lang="en-US"/>
            </a:b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0"/>
          <p:cNvSpPr/>
          <p:nvPr/>
        </p:nvSpPr>
        <p:spPr>
          <a:xfrm>
            <a:off x="304800" y="519466"/>
            <a:ext cx="8458200" cy="5816977"/>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b="1" i="0" lang="en-US" sz="1800" u="sng" cap="none" strike="noStrike">
                <a:solidFill>
                  <a:schemeClr val="dk1"/>
                </a:solidFill>
                <a:latin typeface="Times New Roman"/>
                <a:ea typeface="Times New Roman"/>
                <a:cs typeface="Times New Roman"/>
                <a:sym typeface="Times New Roman"/>
              </a:rPr>
              <a:t>2024</a:t>
            </a:r>
            <a:endParaRPr/>
          </a:p>
          <a:p>
            <a:pPr indent="0" lvl="0" marL="0" marR="0" rtl="0" algn="ctr">
              <a:lnSpc>
                <a:spcPct val="100000"/>
              </a:lnSpc>
              <a:spcBef>
                <a:spcPts val="0"/>
              </a:spcBef>
              <a:spcAft>
                <a:spcPts val="0"/>
              </a:spcAft>
              <a:buClr>
                <a:schemeClr val="dk1"/>
              </a:buClr>
              <a:buSzPts val="1800"/>
              <a:buFont typeface="Twentieth Century"/>
              <a:buNone/>
            </a:pPr>
            <a:r>
              <a:t/>
            </a:r>
            <a:endParaRPr b="1" sz="1800" u="sng">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sng" cap="none" strike="noStrike">
                <a:solidFill>
                  <a:schemeClr val="dk1"/>
                </a:solidFill>
                <a:latin typeface="Times New Roman"/>
                <a:ea typeface="Times New Roman"/>
                <a:cs typeface="Times New Roman"/>
                <a:sym typeface="Times New Roman"/>
              </a:rPr>
              <a:t>JANUARY</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228600" lvl="1" marL="685800" marR="0" rtl="0" algn="l">
              <a:spcBef>
                <a:spcPts val="0"/>
              </a:spcBef>
              <a:spcAft>
                <a:spcPts val="0"/>
              </a:spcAft>
              <a:buClr>
                <a:schemeClr val="dk1"/>
              </a:buClr>
              <a:buSzPts val="1200"/>
              <a:buFont typeface="Twentieth Century"/>
              <a:buAutoNum type="arabicPeriod"/>
            </a:pPr>
            <a:r>
              <a:rPr b="1" i="0" lang="en-US" sz="1200" u="none" cap="none" strike="noStrike">
                <a:solidFill>
                  <a:schemeClr val="dk1"/>
                </a:solidFill>
                <a:latin typeface="Times New Roman"/>
                <a:ea typeface="Times New Roman"/>
                <a:cs typeface="Times New Roman"/>
                <a:sym typeface="Times New Roman"/>
              </a:rPr>
              <a:t>  Alliance dues of $3.00 per capita and $15.00 per Table are due by </a:t>
            </a:r>
            <a:endParaRPr b="0" i="0" sz="1200" u="none" cap="none" strike="noStrike">
              <a:solidFill>
                <a:schemeClr val="dk1"/>
              </a:solidFill>
              <a:latin typeface="Arial"/>
              <a:ea typeface="Arial"/>
              <a:cs typeface="Arial"/>
              <a:sym typeface="Arial"/>
            </a:endParaRPr>
          </a:p>
          <a:p>
            <a:pPr indent="45720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       </a:t>
            </a:r>
            <a:r>
              <a:rPr b="1" i="0" lang="en-US" sz="1200" u="none" cap="none" strike="noStrike">
                <a:solidFill>
                  <a:schemeClr val="dk1"/>
                </a:solidFill>
                <a:latin typeface="Times New Roman"/>
                <a:ea typeface="Times New Roman"/>
                <a:cs typeface="Times New Roman"/>
                <a:sym typeface="Times New Roman"/>
              </a:rPr>
              <a:t>January 31.  The Zone Director is advised of the dues and she in </a:t>
            </a:r>
            <a:endParaRPr/>
          </a:p>
          <a:p>
            <a:pPr indent="45720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turn will send reminders and an attachment with the required updated form one (1) month prior to due date.</a:t>
            </a:r>
            <a:endParaRPr b="0" i="0" sz="1200" u="none" cap="none" strike="noStrike">
              <a:solidFill>
                <a:schemeClr val="dk1"/>
              </a:solidFill>
              <a:latin typeface="Arial"/>
              <a:ea typeface="Arial"/>
              <a:cs typeface="Arial"/>
              <a:sym typeface="Arial"/>
            </a:endParaRPr>
          </a:p>
          <a:p>
            <a:pPr indent="45720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Mail form and checks to Alliance Treasurer, </a:t>
            </a:r>
            <a:r>
              <a:rPr b="1" lang="en-US" sz="1200">
                <a:solidFill>
                  <a:schemeClr val="dk1"/>
                </a:solidFill>
                <a:latin typeface="Times New Roman"/>
                <a:ea typeface="Times New Roman"/>
                <a:cs typeface="Times New Roman"/>
                <a:sym typeface="Times New Roman"/>
              </a:rPr>
              <a:t>Marie Adams</a:t>
            </a:r>
            <a:r>
              <a:rPr b="1" i="0" lang="en-US" sz="1200" u="none" cap="none" strike="noStrike">
                <a:solidFill>
                  <a:schemeClr val="dk1"/>
                </a:solidFill>
                <a:latin typeface="Times New Roman"/>
                <a:ea typeface="Times New Roman"/>
                <a:cs typeface="Times New Roman"/>
                <a:sym typeface="Times New Roman"/>
              </a:rPr>
              <a:t>,</a:t>
            </a:r>
            <a:r>
              <a:rPr b="1" lang="en-US" sz="1200">
                <a:solidFill>
                  <a:schemeClr val="dk1"/>
                </a:solidFill>
                <a:latin typeface="Times New Roman"/>
                <a:ea typeface="Times New Roman"/>
                <a:cs typeface="Times New Roman"/>
                <a:sym typeface="Times New Roman"/>
              </a:rPr>
              <a:t> 156 Cordula</a:t>
            </a:r>
            <a:r>
              <a:rPr b="1" i="0" lang="en-US" sz="1200" u="none" cap="none" strike="noStrike">
                <a:solidFill>
                  <a:schemeClr val="dk1"/>
                </a:solidFill>
                <a:latin typeface="Times New Roman"/>
                <a:ea typeface="Times New Roman"/>
                <a:cs typeface="Times New Roman"/>
                <a:sym typeface="Times New Roman"/>
              </a:rPr>
              <a:t>, Corpus Christi, Texas 78411.</a:t>
            </a:r>
            <a:endParaRPr b="0" i="0" sz="1200" u="none" cap="none" strike="noStrike">
              <a:solidFill>
                <a:schemeClr val="dk1"/>
              </a:solidFill>
              <a:latin typeface="Arial"/>
              <a:ea typeface="Arial"/>
              <a:cs typeface="Arial"/>
              <a:sym typeface="Arial"/>
            </a:endParaRPr>
          </a:p>
          <a:p>
            <a:pPr indent="0" lvl="1" marL="45720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a:p>
            <a:pPr indent="-342900" lvl="1" marL="800100" marR="0" rtl="0" algn="l">
              <a:spcBef>
                <a:spcPts val="0"/>
              </a:spcBef>
              <a:spcAft>
                <a:spcPts val="0"/>
              </a:spcAft>
              <a:buClr>
                <a:schemeClr val="dk1"/>
              </a:buClr>
              <a:buSzPts val="1200"/>
              <a:buFont typeface="Twentieth Century"/>
              <a:buAutoNum type="arabicPeriod"/>
            </a:pPr>
            <a:r>
              <a:rPr b="1" i="0" lang="en-US" sz="1200" u="none" cap="none" strike="noStrike">
                <a:solidFill>
                  <a:schemeClr val="dk1"/>
                </a:solidFill>
                <a:latin typeface="Times New Roman"/>
                <a:ea typeface="Times New Roman"/>
                <a:cs typeface="Times New Roman"/>
                <a:sym typeface="Times New Roman"/>
              </a:rPr>
              <a:t>Email articles and photographs of Table news to be published in the February, 2024 issue of the Texana.</a:t>
            </a:r>
            <a:endParaRPr b="0" i="0" sz="1200" u="none" cap="none" strike="noStrike">
              <a:solidFill>
                <a:schemeClr val="dk1"/>
              </a:solidFill>
              <a:latin typeface="Arial"/>
              <a:ea typeface="Arial"/>
              <a:cs typeface="Arial"/>
              <a:sym typeface="Arial"/>
            </a:endParaRPr>
          </a:p>
          <a:p>
            <a:pPr indent="-342900" lvl="1" marL="800100" marR="0" rtl="0" algn="l">
              <a:spcBef>
                <a:spcPts val="0"/>
              </a:spcBef>
              <a:spcAft>
                <a:spcPts val="0"/>
              </a:spcAft>
              <a:buClr>
                <a:schemeClr val="dk1"/>
              </a:buClr>
              <a:buSzPts val="1200"/>
              <a:buFont typeface="Twentieth Century"/>
              <a:buAutoNum type="arabicPeriod"/>
            </a:pPr>
            <a:r>
              <a:rPr b="1" i="0" lang="en-US" sz="1200" u="none" cap="none" strike="noStrike">
                <a:solidFill>
                  <a:schemeClr val="dk1"/>
                </a:solidFill>
                <a:latin typeface="Times New Roman"/>
                <a:ea typeface="Times New Roman"/>
                <a:cs typeface="Times New Roman"/>
                <a:sym typeface="Times New Roman"/>
              </a:rPr>
              <a:t>You will be notified to begin preparations for the State Convention, and given instructions for the Table reports.</a:t>
            </a:r>
            <a:endParaRPr b="0" i="0" sz="1200" u="none" cap="none" strike="noStrike">
              <a:solidFill>
                <a:schemeClr val="dk1"/>
              </a:solidFill>
              <a:latin typeface="Arial"/>
              <a:ea typeface="Arial"/>
              <a:cs typeface="Arial"/>
              <a:sym typeface="Arial"/>
            </a:endParaRPr>
          </a:p>
          <a:p>
            <a:pPr indent="-342900" lvl="1" marL="800100" marR="0" rtl="0" algn="l">
              <a:spcBef>
                <a:spcPts val="0"/>
              </a:spcBef>
              <a:spcAft>
                <a:spcPts val="0"/>
              </a:spcAft>
              <a:buClr>
                <a:schemeClr val="dk1"/>
              </a:buClr>
              <a:buSzPts val="1200"/>
              <a:buFont typeface="Twentieth Century"/>
              <a:buAutoNum type="arabicPeriod"/>
            </a:pPr>
            <a:r>
              <a:rPr b="1" i="0" lang="en-US" sz="1200" u="none" cap="none" strike="noStrike">
                <a:solidFill>
                  <a:schemeClr val="dk1"/>
                </a:solidFill>
                <a:latin typeface="Times New Roman"/>
                <a:ea typeface="Times New Roman"/>
                <a:cs typeface="Times New Roman"/>
                <a:sym typeface="Times New Roman"/>
              </a:rPr>
              <a:t>Send Table nominee names and curriculum vital to the State Nominating Committee.  Names will be needed for all State Offices, and Standing Committee Chairmen and Committee members.</a:t>
            </a:r>
            <a:endParaRPr b="0" i="0" sz="1200" u="none" cap="none" strike="noStrike">
              <a:solidFill>
                <a:schemeClr val="dk1"/>
              </a:solidFill>
              <a:latin typeface="Arial"/>
              <a:ea typeface="Arial"/>
              <a:cs typeface="Arial"/>
              <a:sym typeface="Arial"/>
            </a:endParaRPr>
          </a:p>
          <a:p>
            <a:pPr indent="-342900" lvl="1" marL="800100" marR="0" rtl="0" algn="l">
              <a:spcBef>
                <a:spcPts val="0"/>
              </a:spcBef>
              <a:spcAft>
                <a:spcPts val="0"/>
              </a:spcAft>
              <a:buClr>
                <a:schemeClr val="dk1"/>
              </a:buClr>
              <a:buSzPts val="1200"/>
              <a:buFont typeface="Twentieth Century"/>
              <a:buAutoNum type="arabicPeriod"/>
            </a:pPr>
            <a:r>
              <a:rPr b="1" i="0" lang="en-US" sz="1200" u="none" cap="none" strike="noStrike">
                <a:solidFill>
                  <a:schemeClr val="dk1"/>
                </a:solidFill>
                <a:latin typeface="Times New Roman"/>
                <a:ea typeface="Times New Roman"/>
                <a:cs typeface="Times New Roman"/>
                <a:sym typeface="Times New Roman"/>
              </a:rPr>
              <a:t>Send Constitution/Bylaws revisions to the Parliamentarian.</a:t>
            </a:r>
            <a:endParaRPr b="0" i="0" sz="1200" u="none" cap="none" strike="noStrike">
              <a:solidFill>
                <a:schemeClr val="dk1"/>
              </a:solidFill>
              <a:latin typeface="Arial"/>
              <a:ea typeface="Arial"/>
              <a:cs typeface="Arial"/>
              <a:sym typeface="Arial"/>
            </a:endParaRPr>
          </a:p>
          <a:p>
            <a:pPr indent="-342900" lvl="1" marL="800100" marR="0" rtl="0" algn="l">
              <a:spcBef>
                <a:spcPts val="0"/>
              </a:spcBef>
              <a:spcAft>
                <a:spcPts val="0"/>
              </a:spcAft>
              <a:buClr>
                <a:schemeClr val="dk1"/>
              </a:buClr>
              <a:buSzPts val="1200"/>
              <a:buFont typeface="Twentieth Century"/>
              <a:buAutoNum type="arabicPeriod"/>
            </a:pPr>
            <a:r>
              <a:rPr b="1" i="0" lang="en-US" sz="1200" u="none" cap="none" strike="noStrike">
                <a:solidFill>
                  <a:schemeClr val="dk1"/>
                </a:solidFill>
                <a:latin typeface="Times New Roman"/>
                <a:ea typeface="Times New Roman"/>
                <a:cs typeface="Times New Roman"/>
                <a:sym typeface="Times New Roman"/>
              </a:rPr>
              <a:t>Send Resolutions to the Resolutions Chairperson.</a:t>
            </a:r>
            <a:endParaRPr b="0" i="0" sz="1200" u="none" cap="none" strike="noStrike">
              <a:solidFill>
                <a:schemeClr val="dk1"/>
              </a:solidFill>
              <a:latin typeface="Arial"/>
              <a:ea typeface="Arial"/>
              <a:cs typeface="Arial"/>
              <a:sym typeface="Arial"/>
            </a:endParaRPr>
          </a:p>
          <a:p>
            <a:pPr indent="-342900" lvl="1" marL="800100" marR="0" rtl="0" algn="l">
              <a:spcBef>
                <a:spcPts val="0"/>
              </a:spcBef>
              <a:spcAft>
                <a:spcPts val="0"/>
              </a:spcAft>
              <a:buClr>
                <a:schemeClr val="dk1"/>
              </a:buClr>
              <a:buSzPts val="1200"/>
              <a:buFont typeface="Twentieth Century"/>
              <a:buAutoNum type="arabicPeriod"/>
            </a:pPr>
            <a:r>
              <a:rPr b="1" i="0" lang="en-US" sz="1200" u="none" cap="none" strike="noStrike">
                <a:solidFill>
                  <a:schemeClr val="dk1"/>
                </a:solidFill>
                <a:latin typeface="Times New Roman"/>
                <a:ea typeface="Times New Roman"/>
                <a:cs typeface="Times New Roman"/>
                <a:sym typeface="Times New Roman"/>
              </a:rPr>
              <a:t>Consider hosting the State Convention or the State Board meeting.</a:t>
            </a:r>
            <a:endParaRPr/>
          </a:p>
          <a:p>
            <a:pPr indent="-254000" lvl="0" marL="34290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sng" cap="none" strike="noStrike">
                <a:solidFill>
                  <a:schemeClr val="dk1"/>
                </a:solidFill>
                <a:latin typeface="Times New Roman"/>
                <a:ea typeface="Times New Roman"/>
                <a:cs typeface="Times New Roman"/>
                <a:sym typeface="Times New Roman"/>
              </a:rPr>
              <a:t>FEBRUARY</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None/>
            </a:pPr>
            <a:r>
              <a:rPr b="1" lang="en-US" sz="1400">
                <a:solidFill>
                  <a:schemeClr val="dk1"/>
                </a:solidFill>
                <a:latin typeface="Times New Roman"/>
                <a:ea typeface="Times New Roman"/>
                <a:cs typeface="Times New Roman"/>
                <a:sym typeface="Times New Roman"/>
              </a:rPr>
              <a:t>	   1</a:t>
            </a:r>
            <a:r>
              <a:rPr b="1" lang="en-US" sz="1200">
                <a:solidFill>
                  <a:schemeClr val="dk1"/>
                </a:solidFill>
                <a:latin typeface="Times New Roman"/>
                <a:ea typeface="Times New Roman"/>
                <a:cs typeface="Times New Roman"/>
                <a:sym typeface="Times New Roman"/>
              </a:rPr>
              <a:t>.     </a:t>
            </a:r>
            <a:r>
              <a:rPr b="1" i="0" lang="en-US" sz="1200" u="none" cap="none" strike="noStrike">
                <a:solidFill>
                  <a:schemeClr val="dk1"/>
                </a:solidFill>
                <a:latin typeface="Times New Roman"/>
                <a:ea typeface="Times New Roman"/>
                <a:cs typeface="Times New Roman"/>
                <a:sym typeface="Times New Roman"/>
              </a:rPr>
              <a:t>Continue preparations for the State Convention.</a:t>
            </a:r>
            <a:endParaRPr b="0" i="0" sz="1200" u="none" cap="none" strike="noStrike">
              <a:solidFill>
                <a:schemeClr val="dk1"/>
              </a:solidFill>
              <a:latin typeface="Arial"/>
              <a:ea typeface="Arial"/>
              <a:cs typeface="Arial"/>
              <a:sym typeface="Arial"/>
            </a:endParaRPr>
          </a:p>
          <a:p>
            <a:pPr indent="0" lvl="1" marL="45720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 2.     Elect two delegates and one alternate to represent your Table at the State Convention, and send names                 </a:t>
            </a:r>
            <a:endParaRPr/>
          </a:p>
          <a:p>
            <a:pPr indent="0" lvl="1" marL="45720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         to the Convention Chairman.</a:t>
            </a:r>
            <a:endParaRPr b="0" i="0" sz="1200" u="none" cap="none" strike="noStrike">
              <a:solidFill>
                <a:schemeClr val="dk1"/>
              </a:solidFill>
              <a:latin typeface="Arial"/>
              <a:ea typeface="Arial"/>
              <a:cs typeface="Arial"/>
              <a:sym typeface="Arial"/>
            </a:endParaRPr>
          </a:p>
          <a:p>
            <a:pPr indent="-342900" lvl="1" marL="80010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 3.   	You will be notified where to send your Table’s report.</a:t>
            </a:r>
            <a:endParaRPr/>
          </a:p>
          <a:p>
            <a:pPr indent="-266700" lvl="0" marL="342900" marR="0" rtl="0" algn="l">
              <a:lnSpc>
                <a:spcPct val="100000"/>
              </a:lnSpc>
              <a:spcBef>
                <a:spcPts val="0"/>
              </a:spcBef>
              <a:spcAft>
                <a:spcPts val="0"/>
              </a:spcAft>
              <a:buClr>
                <a:schemeClr val="dk1"/>
              </a:buClr>
              <a:buSzPts val="1200"/>
              <a:buFont typeface="Twentieth Century"/>
              <a:buNone/>
            </a:pPr>
            <a:r>
              <a:t/>
            </a:r>
            <a:endParaRPr b="1" i="0" sz="1200" u="none" cap="none" strike="noStrike">
              <a:solidFill>
                <a:schemeClr val="dk1"/>
              </a:solidFill>
              <a:latin typeface="Times New Roman"/>
              <a:ea typeface="Times New Roman"/>
              <a:cs typeface="Times New Roman"/>
              <a:sym typeface="Times New Roman"/>
            </a:endParaRPr>
          </a:p>
          <a:p>
            <a:pPr indent="-304800" lvl="0" marL="34290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US" sz="1200" u="sng" cap="none" strike="noStrike">
                <a:solidFill>
                  <a:schemeClr val="dk1"/>
                </a:solidFill>
                <a:latin typeface="Times New Roman"/>
                <a:ea typeface="Times New Roman"/>
                <a:cs typeface="Times New Roman"/>
                <a:sym typeface="Times New Roman"/>
              </a:rPr>
              <a:t>MARCH           </a:t>
            </a:r>
            <a:endParaRPr/>
          </a:p>
          <a:p>
            <a:pPr indent="0" lvl="0" marL="0" marR="0" rtl="0" algn="l">
              <a:lnSpc>
                <a:spcPct val="100000"/>
              </a:lnSpc>
              <a:spcBef>
                <a:spcPts val="0"/>
              </a:spcBef>
              <a:spcAft>
                <a:spcPts val="0"/>
              </a:spcAft>
              <a:buNone/>
            </a:pPr>
            <a:r>
              <a:t/>
            </a:r>
            <a:endParaRPr b="1" sz="1200" u="sng">
              <a:solidFill>
                <a:schemeClr val="dk1"/>
              </a:solidFill>
              <a:latin typeface="Times New Roman"/>
              <a:ea typeface="Times New Roman"/>
              <a:cs typeface="Times New Roman"/>
              <a:sym typeface="Times New Roman"/>
            </a:endParaRPr>
          </a:p>
          <a:p>
            <a:pPr indent="-228600" lvl="1" marL="685800" marR="0" rtl="0" algn="l">
              <a:spcBef>
                <a:spcPts val="0"/>
              </a:spcBef>
              <a:spcAft>
                <a:spcPts val="0"/>
              </a:spcAft>
              <a:buClr>
                <a:schemeClr val="dk1"/>
              </a:buClr>
              <a:buSzPts val="1200"/>
              <a:buFont typeface="Twentieth Century"/>
              <a:buAutoNum type="arabicPeriod"/>
            </a:pPr>
            <a:r>
              <a:rPr b="1" i="0" lang="en-US" sz="1200" u="none" cap="none" strike="noStrike">
                <a:solidFill>
                  <a:schemeClr val="dk1"/>
                </a:solidFill>
                <a:latin typeface="Times New Roman"/>
                <a:ea typeface="Times New Roman"/>
                <a:cs typeface="Times New Roman"/>
                <a:sym typeface="Times New Roman"/>
              </a:rPr>
              <a:t>    Make final preparations for attending the 61</a:t>
            </a:r>
            <a:r>
              <a:rPr b="1" baseline="30000" i="0" lang="en-US" sz="1200" u="none" cap="none" strike="noStrike">
                <a:solidFill>
                  <a:schemeClr val="dk1"/>
                </a:solidFill>
                <a:latin typeface="Times New Roman"/>
                <a:ea typeface="Times New Roman"/>
                <a:cs typeface="Times New Roman"/>
                <a:sym typeface="Times New Roman"/>
              </a:rPr>
              <a:t>st</a:t>
            </a:r>
            <a:r>
              <a:rPr b="1" i="0" lang="en-US" sz="1200" u="none" cap="none" strike="noStrike">
                <a:solidFill>
                  <a:schemeClr val="dk1"/>
                </a:solidFill>
                <a:latin typeface="Times New Roman"/>
                <a:ea typeface="Times New Roman"/>
                <a:cs typeface="Times New Roman"/>
                <a:sym typeface="Times New Roman"/>
              </a:rPr>
              <a:t> Biennial State Convention.</a:t>
            </a:r>
            <a:endParaRPr/>
          </a:p>
          <a:p>
            <a:pPr indent="-228600" lvl="1" marL="685800" marR="0" rtl="0" algn="l">
              <a:spcBef>
                <a:spcPts val="0"/>
              </a:spcBef>
              <a:spcAft>
                <a:spcPts val="0"/>
              </a:spcAft>
              <a:buClr>
                <a:schemeClr val="dk1"/>
              </a:buClr>
              <a:buSzPts val="1200"/>
              <a:buFont typeface="Twentieth Century"/>
              <a:buAutoNum type="arabicPeriod"/>
            </a:pPr>
            <a:r>
              <a:rPr b="1" i="0" lang="en-US" sz="1200" u="none" cap="none" strike="noStrike">
                <a:solidFill>
                  <a:schemeClr val="dk1"/>
                </a:solidFill>
                <a:latin typeface="Times New Roman"/>
                <a:ea typeface="Times New Roman"/>
                <a:cs typeface="Times New Roman"/>
                <a:sym typeface="Times New Roman"/>
              </a:rPr>
              <a:t>    Check all deadlines and plan accordingly for hotel reservations, travel plans, etc.                    </a:t>
            </a:r>
            <a:endParaRPr/>
          </a:p>
          <a:p>
            <a:pPr indent="0" lvl="0" marL="0" marR="0" rtl="0" algn="l">
              <a:lnSpc>
                <a:spcPct val="100000"/>
              </a:lnSpc>
              <a:spcBef>
                <a:spcPts val="0"/>
              </a:spcBef>
              <a:spcAft>
                <a:spcPts val="0"/>
              </a:spcAft>
              <a:buNone/>
            </a:pPr>
            <a:r>
              <a:rPr b="1" lang="en-US" sz="1400">
                <a:solidFill>
                  <a:schemeClr val="dk1"/>
                </a:solidFill>
                <a:latin typeface="Times New Roman"/>
                <a:ea typeface="Times New Roman"/>
                <a:cs typeface="Times New Roman"/>
                <a:sym typeface="Times New Roman"/>
              </a:rPr>
              <a:t>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1"/>
          <p:cNvSpPr txBox="1"/>
          <p:nvPr/>
        </p:nvSpPr>
        <p:spPr>
          <a:xfrm>
            <a:off x="685800" y="1371600"/>
            <a:ext cx="8153400" cy="338554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200"/>
              <a:buFont typeface="Twentieth Century"/>
              <a:buNone/>
            </a:pPr>
            <a:r>
              <a:t/>
            </a:r>
            <a:endParaRPr b="1" sz="1200" u="sng">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chemeClr val="dk1"/>
              </a:buClr>
              <a:buSzPts val="1800"/>
              <a:buFont typeface="Times New Roman"/>
              <a:buNone/>
            </a:pPr>
            <a:r>
              <a:rPr b="1" lang="en-US" sz="1800" u="sng">
                <a:solidFill>
                  <a:schemeClr val="dk1"/>
                </a:solidFill>
                <a:latin typeface="Times New Roman"/>
                <a:ea typeface="Times New Roman"/>
                <a:cs typeface="Times New Roman"/>
                <a:sym typeface="Times New Roman"/>
              </a:rPr>
              <a:t>2024</a:t>
            </a:r>
            <a:endParaRPr/>
          </a:p>
          <a:p>
            <a:pPr indent="0" lvl="0" marL="0" marR="0" rtl="0" algn="l">
              <a:lnSpc>
                <a:spcPct val="100000"/>
              </a:lnSpc>
              <a:spcBef>
                <a:spcPts val="0"/>
              </a:spcBef>
              <a:spcAft>
                <a:spcPts val="0"/>
              </a:spcAft>
              <a:buClr>
                <a:schemeClr val="dk1"/>
              </a:buClr>
              <a:buSzPts val="1200"/>
              <a:buFont typeface="Twentieth Century"/>
              <a:buNone/>
            </a:pPr>
            <a:r>
              <a:t/>
            </a:r>
            <a:endParaRPr b="1" sz="1200" u="sng">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lang="en-US" sz="1200" u="sng">
                <a:solidFill>
                  <a:schemeClr val="dk1"/>
                </a:solidFill>
                <a:latin typeface="Times New Roman"/>
                <a:ea typeface="Times New Roman"/>
                <a:cs typeface="Times New Roman"/>
                <a:sym typeface="Times New Roman"/>
              </a:rPr>
              <a:t>APRIL</a:t>
            </a:r>
            <a:endParaRPr/>
          </a:p>
          <a:p>
            <a:pPr indent="0" lvl="0" marL="0" marR="0" rtl="0" algn="l">
              <a:lnSpc>
                <a:spcPct val="100000"/>
              </a:lnSpc>
              <a:spcBef>
                <a:spcPts val="0"/>
              </a:spcBef>
              <a:spcAft>
                <a:spcPts val="0"/>
              </a:spcAft>
              <a:buClr>
                <a:schemeClr val="dk1"/>
              </a:buClr>
              <a:buSzPts val="1200"/>
              <a:buFont typeface="Times New Roman"/>
              <a:buNone/>
            </a:pPr>
            <a:r>
              <a:rPr b="1" lang="en-US" sz="1200">
                <a:solidFill>
                  <a:schemeClr val="dk1"/>
                </a:solidFill>
                <a:latin typeface="Times New Roman"/>
                <a:ea typeface="Times New Roman"/>
                <a:cs typeface="Times New Roman"/>
                <a:sym typeface="Times New Roman"/>
              </a:rPr>
              <a:t>	***</a:t>
            </a:r>
            <a:r>
              <a:rPr b="1" i="0" lang="en-US" sz="1200" u="none" cap="none" strike="noStrike">
                <a:solidFill>
                  <a:schemeClr val="dk1"/>
                </a:solidFill>
                <a:latin typeface="Times New Roman"/>
                <a:ea typeface="Times New Roman"/>
                <a:cs typeface="Times New Roman"/>
                <a:sym typeface="Times New Roman"/>
              </a:rPr>
              <a:t>State Convention, </a:t>
            </a:r>
            <a:r>
              <a:rPr b="1" lang="en-US" sz="1200">
                <a:solidFill>
                  <a:schemeClr val="dk1"/>
                </a:solidFill>
                <a:latin typeface="Times New Roman"/>
                <a:ea typeface="Times New Roman"/>
                <a:cs typeface="Times New Roman"/>
                <a:sym typeface="Times New Roman"/>
              </a:rPr>
              <a:t>April 12-14</a:t>
            </a:r>
            <a:r>
              <a:rPr b="1" i="0" lang="en-US" sz="1200" u="none" cap="none" strike="noStrike">
                <a:solidFill>
                  <a:schemeClr val="dk1"/>
                </a:solidFill>
                <a:latin typeface="Times New Roman"/>
                <a:ea typeface="Times New Roman"/>
                <a:cs typeface="Times New Roman"/>
                <a:sym typeface="Times New Roman"/>
              </a:rPr>
              <a:t>, </a:t>
            </a:r>
            <a:r>
              <a:rPr b="1" lang="en-US" sz="1200">
                <a:solidFill>
                  <a:schemeClr val="dk1"/>
                </a:solidFill>
                <a:latin typeface="Times New Roman"/>
                <a:ea typeface="Times New Roman"/>
                <a:cs typeface="Times New Roman"/>
                <a:sym typeface="Times New Roman"/>
              </a:rPr>
              <a:t>2024</a:t>
            </a:r>
            <a:r>
              <a:rPr b="1" i="0" lang="en-US" sz="1200" u="none" cap="none" strike="noStrike">
                <a:solidFill>
                  <a:schemeClr val="dk1"/>
                </a:solidFill>
                <a:latin typeface="Times New Roman"/>
                <a:ea typeface="Times New Roman"/>
                <a:cs typeface="Times New Roman"/>
                <a:sym typeface="Times New Roman"/>
              </a:rPr>
              <a:t>, in </a:t>
            </a:r>
            <a:r>
              <a:rPr b="1" lang="en-US" sz="1200">
                <a:solidFill>
                  <a:schemeClr val="dk1"/>
                </a:solidFill>
                <a:latin typeface="Times New Roman"/>
                <a:ea typeface="Times New Roman"/>
                <a:cs typeface="Times New Roman"/>
                <a:sym typeface="Times New Roman"/>
              </a:rPr>
              <a:t>Laredo</a:t>
            </a:r>
            <a:r>
              <a:rPr b="1" i="0" lang="en-US" sz="1200" u="none" cap="none" strike="noStrike">
                <a:solidFill>
                  <a:schemeClr val="dk1"/>
                </a:solidFill>
                <a:latin typeface="Times New Roman"/>
                <a:ea typeface="Times New Roman"/>
                <a:cs typeface="Times New Roman"/>
                <a:sym typeface="Times New Roman"/>
              </a:rPr>
              <a:t>, Texas, at the La Posada </a:t>
            </a:r>
            <a:r>
              <a:rPr b="1" i="0" lang="en-US" sz="1200" u="none" cap="none" strike="noStrike">
                <a:solidFill>
                  <a:schemeClr val="dk1"/>
                </a:solidFill>
                <a:latin typeface="Times New Roman"/>
                <a:ea typeface="Times New Roman"/>
                <a:cs typeface="Times New Roman"/>
                <a:sym typeface="Times New Roman"/>
              </a:rPr>
              <a:t>Hotel</a:t>
            </a:r>
            <a:r>
              <a:rPr b="1" i="0" lang="en-US" sz="1200" u="none" cap="none" strike="noStrike">
                <a:solidFill>
                  <a:schemeClr val="dk1"/>
                </a:solidFill>
                <a:latin typeface="Times New Roman"/>
                <a:ea typeface="Times New Roman"/>
                <a:cs typeface="Times New Roman"/>
                <a:sym typeface="Times New Roman"/>
              </a:rPr>
              <a:t>.  </a:t>
            </a:r>
            <a:endParaRPr/>
          </a:p>
          <a:p>
            <a:pPr indent="0" lvl="0" marL="0" marR="0" rtl="0" algn="l">
              <a:lnSpc>
                <a:spcPct val="100000"/>
              </a:lnSpc>
              <a:spcBef>
                <a:spcPts val="0"/>
              </a:spcBef>
              <a:spcAft>
                <a:spcPts val="0"/>
              </a:spcAft>
              <a:buClr>
                <a:schemeClr val="dk1"/>
              </a:buClr>
              <a:buSzPts val="1200"/>
              <a:buFont typeface="Times New Roman"/>
              <a:buNone/>
            </a:pPr>
            <a:r>
              <a:rPr b="1" lang="en-US" sz="1200">
                <a:solidFill>
                  <a:schemeClr val="dk1"/>
                </a:solidFill>
                <a:latin typeface="Times New Roman"/>
                <a:ea typeface="Times New Roman"/>
                <a:cs typeface="Times New Roman"/>
                <a:sym typeface="Times New Roman"/>
              </a:rPr>
              <a:t>	</a:t>
            </a:r>
            <a:r>
              <a:rPr b="1" i="0" lang="en-US" sz="1200" u="none" cap="none" strike="noStrike">
                <a:solidFill>
                  <a:schemeClr val="dk1"/>
                </a:solidFill>
                <a:latin typeface="Times New Roman"/>
                <a:ea typeface="Times New Roman"/>
                <a:cs typeface="Times New Roman"/>
                <a:sym typeface="Times New Roman"/>
              </a:rPr>
              <a:t>(If </a:t>
            </a:r>
            <a:r>
              <a:rPr b="1" lang="en-US" sz="1200">
                <a:solidFill>
                  <a:schemeClr val="dk1"/>
                </a:solidFill>
                <a:latin typeface="Times New Roman"/>
                <a:ea typeface="Times New Roman"/>
                <a:cs typeface="Times New Roman"/>
                <a:sym typeface="Times New Roman"/>
              </a:rPr>
              <a:t>d</a:t>
            </a:r>
            <a:r>
              <a:rPr b="1" i="0" lang="en-US" sz="1200" u="none" cap="none" strike="noStrike">
                <a:solidFill>
                  <a:schemeClr val="dk1"/>
                </a:solidFill>
                <a:latin typeface="Times New Roman"/>
                <a:ea typeface="Times New Roman"/>
                <a:cs typeface="Times New Roman"/>
                <a:sym typeface="Times New Roman"/>
              </a:rPr>
              <a:t>ate is not </a:t>
            </a:r>
            <a:r>
              <a:rPr b="1" lang="en-US" sz="1200">
                <a:solidFill>
                  <a:schemeClr val="dk1"/>
                </a:solidFill>
                <a:latin typeface="Times New Roman"/>
                <a:ea typeface="Times New Roman"/>
                <a:cs typeface="Times New Roman"/>
                <a:sym typeface="Times New Roman"/>
              </a:rPr>
              <a:t>available before printing of this timeline, the host Table will send those</a:t>
            </a:r>
            <a:r>
              <a:rPr b="1" i="0" lang="en-US" sz="1200" u="none" cap="none" strike="noStrike">
                <a:solidFill>
                  <a:schemeClr val="dk1"/>
                </a:solidFill>
                <a:latin typeface="Times New Roman"/>
                <a:ea typeface="Times New Roman"/>
                <a:cs typeface="Times New Roman"/>
                <a:sym typeface="Times New Roman"/>
              </a:rPr>
              <a:t> dates </a:t>
            </a:r>
            <a:endParaRPr/>
          </a:p>
          <a:p>
            <a:pPr indent="0" lvl="0" marL="0" marR="0" rtl="0" algn="l">
              <a:lnSpc>
                <a:spcPct val="100000"/>
              </a:lnSpc>
              <a:spcBef>
                <a:spcPts val="0"/>
              </a:spcBef>
              <a:spcAft>
                <a:spcPts val="0"/>
              </a:spcAft>
              <a:buClr>
                <a:schemeClr val="dk1"/>
              </a:buClr>
              <a:buSzPts val="1200"/>
              <a:buFont typeface="Times New Roman"/>
              <a:buNone/>
            </a:pPr>
            <a:r>
              <a:rPr b="1" lang="en-US" sz="1200">
                <a:solidFill>
                  <a:schemeClr val="dk1"/>
                </a:solidFill>
                <a:latin typeface="Times New Roman"/>
                <a:ea typeface="Times New Roman"/>
                <a:cs typeface="Times New Roman"/>
                <a:sym typeface="Times New Roman"/>
              </a:rPr>
              <a:t>	as they become</a:t>
            </a:r>
            <a:r>
              <a:rPr b="1" i="0" lang="en-US" sz="1200" u="none" cap="none" strike="noStrike">
                <a:solidFill>
                  <a:schemeClr val="dk1"/>
                </a:solidFill>
                <a:latin typeface="Times New Roman"/>
                <a:ea typeface="Times New Roman"/>
                <a:cs typeface="Times New Roman"/>
                <a:sym typeface="Times New Roman"/>
              </a:rPr>
              <a:t> available).</a:t>
            </a:r>
            <a:endParaRPr/>
          </a:p>
          <a:p>
            <a:pPr indent="0" lvl="0" marL="0" marR="0" rtl="0" algn="l">
              <a:lnSpc>
                <a:spcPct val="100000"/>
              </a:lnSpc>
              <a:spcBef>
                <a:spcPts val="0"/>
              </a:spcBef>
              <a:spcAft>
                <a:spcPts val="0"/>
              </a:spcAft>
              <a:buClr>
                <a:schemeClr val="dk1"/>
              </a:buClr>
              <a:buSzPts val="1200"/>
              <a:buFont typeface="Times New Roman"/>
              <a:buNone/>
            </a:pPr>
            <a:r>
              <a:rPr b="1" lang="en-US" sz="1200">
                <a:solidFill>
                  <a:schemeClr val="dk1"/>
                </a:solidFill>
                <a:latin typeface="Times New Roman"/>
                <a:ea typeface="Times New Roman"/>
                <a:cs typeface="Times New Roman"/>
                <a:sym typeface="Times New Roman"/>
              </a:rPr>
              <a:t>	Come join us for lots of fun, friendship, and Pan Americanism at it’s finest!</a:t>
            </a:r>
            <a:endParaRPr b="1"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wentieth Century"/>
              <a:buNone/>
            </a:pPr>
            <a:r>
              <a:t/>
            </a:r>
            <a:endParaRPr b="1" sz="12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wentieth Century"/>
              <a:buNone/>
            </a:pPr>
            <a:r>
              <a:t/>
            </a:r>
            <a:endParaRPr b="1" sz="12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wentieth Century"/>
              <a:buNone/>
            </a:pPr>
            <a:r>
              <a:t/>
            </a:r>
            <a:endParaRPr b="1" sz="12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sng" cap="none" strike="noStrike">
                <a:solidFill>
                  <a:schemeClr val="dk1"/>
                </a:solidFill>
                <a:latin typeface="Times New Roman"/>
                <a:ea typeface="Times New Roman"/>
                <a:cs typeface="Times New Roman"/>
                <a:sym typeface="Times New Roman"/>
              </a:rPr>
              <a:t>JUNE</a:t>
            </a:r>
            <a:endParaRPr sz="1200" u="sng">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lang="en-US" sz="1200">
                <a:solidFill>
                  <a:schemeClr val="dk1"/>
                </a:solidFill>
                <a:latin typeface="Times New Roman"/>
                <a:ea typeface="Times New Roman"/>
                <a:cs typeface="Times New Roman"/>
                <a:sym typeface="Times New Roman"/>
              </a:rPr>
              <a:t>                  1.   </a:t>
            </a:r>
            <a:r>
              <a:rPr b="1" i="0" lang="en-US" sz="1200" u="none" cap="none" strike="noStrike">
                <a:solidFill>
                  <a:schemeClr val="dk1"/>
                </a:solidFill>
                <a:latin typeface="Times New Roman"/>
                <a:ea typeface="Times New Roman"/>
                <a:cs typeface="Times New Roman"/>
                <a:sym typeface="Times New Roman"/>
              </a:rPr>
              <a:t>Send your Table’s Financial </a:t>
            </a:r>
            <a:r>
              <a:rPr b="1" lang="en-US" sz="1200">
                <a:solidFill>
                  <a:schemeClr val="dk1"/>
                </a:solidFill>
                <a:latin typeface="Times New Roman"/>
                <a:ea typeface="Times New Roman"/>
                <a:cs typeface="Times New Roman"/>
                <a:sym typeface="Times New Roman"/>
              </a:rPr>
              <a:t>Report</a:t>
            </a:r>
            <a:r>
              <a:rPr b="1" i="0" lang="en-US" sz="1200" u="none" cap="none" strike="noStrike">
                <a:solidFill>
                  <a:schemeClr val="dk1"/>
                </a:solidFill>
                <a:latin typeface="Times New Roman"/>
                <a:ea typeface="Times New Roman"/>
                <a:cs typeface="Times New Roman"/>
                <a:sym typeface="Times New Roman"/>
              </a:rPr>
              <a:t> to the newly elected State Director and State Treasurer</a:t>
            </a:r>
            <a:endParaRPr/>
          </a:p>
          <a:p>
            <a:pPr indent="457200" lvl="0" marL="0" marR="0" rtl="0" algn="l">
              <a:lnSpc>
                <a:spcPct val="100000"/>
              </a:lnSpc>
              <a:spcBef>
                <a:spcPts val="0"/>
              </a:spcBef>
              <a:spcAft>
                <a:spcPts val="0"/>
              </a:spcAft>
              <a:buClr>
                <a:schemeClr val="dk1"/>
              </a:buClr>
              <a:buSzPts val="1200"/>
              <a:buFont typeface="Times New Roman"/>
              <a:buNone/>
            </a:pPr>
            <a:r>
              <a:rPr b="1" lang="en-US" sz="1200">
                <a:solidFill>
                  <a:schemeClr val="dk1"/>
                </a:solidFill>
                <a:latin typeface="Times New Roman"/>
                <a:ea typeface="Times New Roman"/>
                <a:cs typeface="Times New Roman"/>
                <a:sym typeface="Times New Roman"/>
              </a:rPr>
              <a:t>	</a:t>
            </a:r>
            <a:r>
              <a:rPr b="1" i="0" lang="en-US" sz="1200" u="none" cap="none" strike="noStrike">
                <a:solidFill>
                  <a:schemeClr val="dk1"/>
                </a:solidFill>
                <a:latin typeface="Times New Roman"/>
                <a:ea typeface="Times New Roman"/>
                <a:cs typeface="Times New Roman"/>
                <a:sym typeface="Times New Roman"/>
              </a:rPr>
              <a:t>by June 15</a:t>
            </a:r>
            <a:r>
              <a:rPr b="1" baseline="30000" i="0" lang="en-US" sz="1200" u="none" cap="none" strike="noStrike">
                <a:solidFill>
                  <a:schemeClr val="dk1"/>
                </a:solidFill>
                <a:latin typeface="Times New Roman"/>
                <a:ea typeface="Times New Roman"/>
                <a:cs typeface="Times New Roman"/>
                <a:sym typeface="Times New Roman"/>
              </a:rPr>
              <a:t>th</a:t>
            </a:r>
            <a:r>
              <a:rPr b="1" i="0" lang="en-US" sz="1200" u="none" cap="none" strike="noStrike">
                <a:solidFill>
                  <a:schemeClr val="dk1"/>
                </a:solidFill>
                <a:latin typeface="Times New Roman"/>
                <a:ea typeface="Times New Roman"/>
                <a:cs typeface="Times New Roman"/>
                <a:sym typeface="Times New Roman"/>
              </a:rPr>
              <a:t>.  THE EARLIER THE BETTER.</a:t>
            </a:r>
            <a:endParaRPr b="0" i="0" sz="1200" u="none" cap="none" strike="noStrike">
              <a:solidFill>
                <a:schemeClr val="dk1"/>
              </a:solidFill>
              <a:latin typeface="Times New Roman"/>
              <a:ea typeface="Times New Roman"/>
              <a:cs typeface="Times New Roman"/>
              <a:sym typeface="Times New Roman"/>
            </a:endParaRPr>
          </a:p>
          <a:p>
            <a:pPr indent="45720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2.	Prepare to </a:t>
            </a:r>
            <a:r>
              <a:rPr b="1" lang="en-US" sz="1200">
                <a:solidFill>
                  <a:schemeClr val="dk1"/>
                </a:solidFill>
                <a:latin typeface="Times New Roman"/>
                <a:ea typeface="Times New Roman"/>
                <a:cs typeface="Times New Roman"/>
                <a:sym typeface="Times New Roman"/>
              </a:rPr>
              <a:t>m</a:t>
            </a:r>
            <a:r>
              <a:rPr b="1" i="0" lang="en-US" sz="1200" u="none" cap="none" strike="noStrike">
                <a:solidFill>
                  <a:schemeClr val="dk1"/>
                </a:solidFill>
                <a:latin typeface="Times New Roman"/>
                <a:ea typeface="Times New Roman"/>
                <a:cs typeface="Times New Roman"/>
                <a:sym typeface="Times New Roman"/>
              </a:rPr>
              <a:t>ake your Table’s reservations for the Alliance Convention </a:t>
            </a:r>
            <a:endParaRPr b="0" i="0" sz="1200" u="none" cap="none" strike="noStrike">
              <a:solidFill>
                <a:schemeClr val="dk1"/>
              </a:solidFill>
              <a:latin typeface="Times New Roman"/>
              <a:ea typeface="Times New Roman"/>
              <a:cs typeface="Times New Roman"/>
              <a:sym typeface="Times New Roman"/>
            </a:endParaRPr>
          </a:p>
          <a:p>
            <a:pPr indent="45720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In </a:t>
            </a:r>
            <a:r>
              <a:rPr b="1" lang="en-US" sz="1200">
                <a:solidFill>
                  <a:schemeClr val="dk1"/>
                </a:solidFill>
                <a:latin typeface="Times New Roman"/>
                <a:ea typeface="Times New Roman"/>
                <a:cs typeface="Times New Roman"/>
                <a:sym typeface="Times New Roman"/>
              </a:rPr>
              <a:t>Cancun</a:t>
            </a:r>
            <a:r>
              <a:rPr b="1" i="0" lang="en-US" sz="1200" u="none" cap="none" strike="noStrike">
                <a:solidFill>
                  <a:schemeClr val="dk1"/>
                </a:solidFill>
                <a:latin typeface="Times New Roman"/>
                <a:ea typeface="Times New Roman"/>
                <a:cs typeface="Times New Roman"/>
                <a:sym typeface="Times New Roman"/>
              </a:rPr>
              <a:t>, Quintana Roo, Mexico</a:t>
            </a:r>
            <a:r>
              <a:rPr b="1" lang="en-US" sz="1200">
                <a:solidFill>
                  <a:schemeClr val="dk1"/>
                </a:solidFill>
                <a:latin typeface="Times New Roman"/>
                <a:ea typeface="Times New Roman"/>
                <a:cs typeface="Times New Roman"/>
                <a:sym typeface="Times New Roman"/>
              </a:rPr>
              <a:t> on October 16-19, 2024.</a:t>
            </a:r>
            <a:endParaRPr b="0" i="0" sz="1200" u="none" cap="none" strike="noStrike">
              <a:solidFill>
                <a:schemeClr val="dk1"/>
              </a:solidFill>
              <a:latin typeface="Times New Roman"/>
              <a:ea typeface="Times New Roman"/>
              <a:cs typeface="Times New Roman"/>
              <a:sym typeface="Times New Roman"/>
            </a:endParaRPr>
          </a:p>
          <a:p>
            <a:pPr indent="45720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Arial"/>
              <a:ea typeface="Arial"/>
              <a:cs typeface="Arial"/>
              <a:sym typeface="Arial"/>
            </a:endParaRPr>
          </a:p>
        </p:txBody>
      </p:sp>
      <p:pic>
        <p:nvPicPr>
          <p:cNvPr id="150" name="Google Shape;150;p11"/>
          <p:cNvPicPr preferRelativeResize="0"/>
          <p:nvPr/>
        </p:nvPicPr>
        <p:blipFill rotWithShape="1">
          <a:blip r:embed="rId3">
            <a:alphaModFix/>
          </a:blip>
          <a:srcRect b="0" l="0" r="0" t="0"/>
          <a:stretch/>
        </p:blipFill>
        <p:spPr>
          <a:xfrm>
            <a:off x="0" y="5238750"/>
            <a:ext cx="9067800" cy="10668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2"/>
          <p:cNvSpPr/>
          <p:nvPr/>
        </p:nvSpPr>
        <p:spPr>
          <a:xfrm>
            <a:off x="533400" y="413558"/>
            <a:ext cx="7848600" cy="6117059"/>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TO BE AN EFFECTIVE PAN AMERICAN ROUND TABLE LEADER</a:t>
            </a:r>
            <a:endParaRPr b="0" i="0" sz="1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50"/>
              <a:buFont typeface="Times New Roman"/>
              <a:buNone/>
            </a:pPr>
            <a:r>
              <a:rPr b="1" i="1" lang="en-US" sz="1450" u="none" cap="none" strike="noStrike">
                <a:solidFill>
                  <a:schemeClr val="dk1"/>
                </a:solidFill>
                <a:latin typeface="Times New Roman"/>
                <a:ea typeface="Times New Roman"/>
                <a:cs typeface="Times New Roman"/>
                <a:sym typeface="Times New Roman"/>
              </a:rPr>
              <a:t>REMEMBER</a:t>
            </a:r>
            <a:r>
              <a:rPr b="1" i="0" lang="en-US" sz="1450" u="none" cap="none" strike="noStrike">
                <a:solidFill>
                  <a:schemeClr val="dk1"/>
                </a:solidFill>
                <a:latin typeface="Times New Roman"/>
                <a:ea typeface="Times New Roman"/>
                <a:cs typeface="Times New Roman"/>
                <a:sym typeface="Times New Roman"/>
              </a:rPr>
              <a:t> TO:</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Be </a:t>
            </a:r>
            <a:r>
              <a:rPr b="1" i="1" lang="en-US" sz="1450" u="none" cap="none" strike="noStrike">
                <a:solidFill>
                  <a:schemeClr val="dk1"/>
                </a:solidFill>
                <a:latin typeface="Times New Roman"/>
                <a:ea typeface="Times New Roman"/>
                <a:cs typeface="Times New Roman"/>
                <a:sym typeface="Times New Roman"/>
              </a:rPr>
              <a:t>informed</a:t>
            </a:r>
            <a:r>
              <a:rPr b="1" i="0" lang="en-US" sz="1450" u="none" cap="none" strike="noStrike">
                <a:solidFill>
                  <a:schemeClr val="dk1"/>
                </a:solidFill>
                <a:latin typeface="Times New Roman"/>
                <a:ea typeface="Times New Roman"/>
                <a:cs typeface="Times New Roman"/>
                <a:sym typeface="Times New Roman"/>
              </a:rPr>
              <a:t>.</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a:t>
            </a:r>
            <a:r>
              <a:rPr b="1" i="1" lang="en-US" sz="1450" u="none" cap="none" strike="noStrike">
                <a:solidFill>
                  <a:schemeClr val="dk1"/>
                </a:solidFill>
                <a:latin typeface="Times New Roman"/>
                <a:ea typeface="Times New Roman"/>
                <a:cs typeface="Times New Roman"/>
                <a:sym typeface="Times New Roman"/>
              </a:rPr>
              <a:t>Live up </a:t>
            </a:r>
            <a:r>
              <a:rPr b="1" i="0" lang="en-US" sz="1450" u="none" cap="none" strike="noStrike">
                <a:solidFill>
                  <a:schemeClr val="dk1"/>
                </a:solidFill>
                <a:latin typeface="Times New Roman"/>
                <a:ea typeface="Times New Roman"/>
                <a:cs typeface="Times New Roman"/>
                <a:sym typeface="Times New Roman"/>
              </a:rPr>
              <a:t>to the duties of the office.</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Develop your ability to </a:t>
            </a:r>
            <a:r>
              <a:rPr b="1" i="1" lang="en-US" sz="1450" u="none" cap="none" strike="noStrike">
                <a:solidFill>
                  <a:schemeClr val="dk1"/>
                </a:solidFill>
                <a:latin typeface="Times New Roman"/>
                <a:ea typeface="Times New Roman"/>
                <a:cs typeface="Times New Roman"/>
                <a:sym typeface="Times New Roman"/>
              </a:rPr>
              <a:t>communicate</a:t>
            </a:r>
            <a:r>
              <a:rPr b="1" i="0" lang="en-US" sz="1450" u="none" cap="none" strike="noStrike">
                <a:solidFill>
                  <a:schemeClr val="dk1"/>
                </a:solidFill>
                <a:latin typeface="Times New Roman"/>
                <a:ea typeface="Times New Roman"/>
                <a:cs typeface="Times New Roman"/>
                <a:sym typeface="Times New Roman"/>
              </a:rPr>
              <a:t>.</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a:t>
            </a:r>
            <a:r>
              <a:rPr b="1" i="1" lang="en-US" sz="1450" u="none" cap="none" strike="noStrike">
                <a:solidFill>
                  <a:schemeClr val="dk1"/>
                </a:solidFill>
                <a:latin typeface="Times New Roman"/>
                <a:ea typeface="Times New Roman"/>
                <a:cs typeface="Times New Roman"/>
                <a:sym typeface="Times New Roman"/>
              </a:rPr>
              <a:t>Promote</a:t>
            </a:r>
            <a:r>
              <a:rPr b="1" i="0" lang="en-US" sz="1450" u="none" cap="none" strike="noStrike">
                <a:solidFill>
                  <a:schemeClr val="dk1"/>
                </a:solidFill>
                <a:latin typeface="Times New Roman"/>
                <a:ea typeface="Times New Roman"/>
                <a:cs typeface="Times New Roman"/>
                <a:sym typeface="Times New Roman"/>
              </a:rPr>
              <a:t> the spirit of teamwork.</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a:t>
            </a:r>
            <a:r>
              <a:rPr b="1" i="1" lang="en-US" sz="1450" u="none" cap="none" strike="noStrike">
                <a:solidFill>
                  <a:schemeClr val="dk1"/>
                </a:solidFill>
                <a:latin typeface="Times New Roman"/>
                <a:ea typeface="Times New Roman"/>
                <a:cs typeface="Times New Roman"/>
                <a:sym typeface="Times New Roman"/>
              </a:rPr>
              <a:t>Seek</a:t>
            </a:r>
            <a:r>
              <a:rPr b="1" i="0" lang="en-US" sz="1450" u="none" cap="none" strike="noStrike">
                <a:solidFill>
                  <a:schemeClr val="dk1"/>
                </a:solidFill>
                <a:latin typeface="Times New Roman"/>
                <a:ea typeface="Times New Roman"/>
                <a:cs typeface="Times New Roman"/>
                <a:sym typeface="Times New Roman"/>
              </a:rPr>
              <a:t> the best interest of the Table.</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a:t>
            </a:r>
            <a:r>
              <a:rPr b="1" i="1" lang="en-US" sz="1450" u="none" cap="none" strike="noStrike">
                <a:solidFill>
                  <a:schemeClr val="dk1"/>
                </a:solidFill>
                <a:latin typeface="Times New Roman"/>
                <a:ea typeface="Times New Roman"/>
                <a:cs typeface="Times New Roman"/>
                <a:sym typeface="Times New Roman"/>
              </a:rPr>
              <a:t>Be prepared </a:t>
            </a:r>
            <a:r>
              <a:rPr b="1" i="0" lang="en-US" sz="1450" u="none" cap="none" strike="noStrike">
                <a:solidFill>
                  <a:schemeClr val="dk1"/>
                </a:solidFill>
                <a:latin typeface="Times New Roman"/>
                <a:ea typeface="Times New Roman"/>
                <a:cs typeface="Times New Roman"/>
                <a:sym typeface="Times New Roman"/>
              </a:rPr>
              <a:t>for each meeting.</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a:t>
            </a:r>
            <a:r>
              <a:rPr b="1" i="1" lang="en-US" sz="1450" u="none" cap="none" strike="noStrike">
                <a:solidFill>
                  <a:schemeClr val="dk1"/>
                </a:solidFill>
                <a:latin typeface="Times New Roman"/>
                <a:ea typeface="Times New Roman"/>
                <a:cs typeface="Times New Roman"/>
                <a:sym typeface="Times New Roman"/>
              </a:rPr>
              <a:t>Give credit </a:t>
            </a:r>
            <a:r>
              <a:rPr b="1" i="0" lang="en-US" sz="1450" u="none" cap="none" strike="noStrike">
                <a:solidFill>
                  <a:schemeClr val="dk1"/>
                </a:solidFill>
                <a:latin typeface="Times New Roman"/>
                <a:ea typeface="Times New Roman"/>
                <a:cs typeface="Times New Roman"/>
                <a:sym typeface="Times New Roman"/>
              </a:rPr>
              <a:t>where credit is due.</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Persuade capable persons to run for office and </a:t>
            </a:r>
            <a:r>
              <a:rPr b="1" i="1" lang="en-US" sz="1450" u="none" cap="none" strike="noStrike">
                <a:solidFill>
                  <a:schemeClr val="dk1"/>
                </a:solidFill>
                <a:latin typeface="Times New Roman"/>
                <a:ea typeface="Times New Roman"/>
                <a:cs typeface="Times New Roman"/>
                <a:sym typeface="Times New Roman"/>
              </a:rPr>
              <a:t>stand by them </a:t>
            </a:r>
            <a:r>
              <a:rPr b="1" i="0" lang="en-US" sz="1450" u="none" cap="none" strike="noStrike">
                <a:solidFill>
                  <a:schemeClr val="dk1"/>
                </a:solidFill>
                <a:latin typeface="Times New Roman"/>
                <a:ea typeface="Times New Roman"/>
                <a:cs typeface="Times New Roman"/>
                <a:sym typeface="Times New Roman"/>
              </a:rPr>
              <a:t>once elected.</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Encourage, don’t </a:t>
            </a:r>
            <a:r>
              <a:rPr b="1" i="1" lang="en-US" sz="1450" u="none" cap="none" strike="noStrike">
                <a:solidFill>
                  <a:schemeClr val="dk1"/>
                </a:solidFill>
                <a:latin typeface="Times New Roman"/>
                <a:ea typeface="Times New Roman"/>
                <a:cs typeface="Times New Roman"/>
                <a:sym typeface="Times New Roman"/>
              </a:rPr>
              <a:t>discourage</a:t>
            </a:r>
            <a:r>
              <a:rPr b="1" i="0" lang="en-US" sz="1450" u="none" cap="none" strike="noStrike">
                <a:solidFill>
                  <a:schemeClr val="dk1"/>
                </a:solidFill>
                <a:latin typeface="Times New Roman"/>
                <a:ea typeface="Times New Roman"/>
                <a:cs typeface="Times New Roman"/>
                <a:sym typeface="Times New Roman"/>
              </a:rPr>
              <a:t>.</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Keep </a:t>
            </a:r>
            <a:r>
              <a:rPr b="1" i="1" lang="en-US" sz="1450" u="none" cap="none" strike="noStrike">
                <a:solidFill>
                  <a:schemeClr val="dk1"/>
                </a:solidFill>
                <a:latin typeface="Times New Roman"/>
                <a:ea typeface="Times New Roman"/>
                <a:cs typeface="Times New Roman"/>
                <a:sym typeface="Times New Roman"/>
              </a:rPr>
              <a:t>long range goals </a:t>
            </a:r>
            <a:r>
              <a:rPr b="1" i="0" lang="en-US" sz="1450" u="none" cap="none" strike="noStrike">
                <a:solidFill>
                  <a:schemeClr val="dk1"/>
                </a:solidFill>
                <a:latin typeface="Times New Roman"/>
                <a:ea typeface="Times New Roman"/>
                <a:cs typeface="Times New Roman"/>
                <a:sym typeface="Times New Roman"/>
              </a:rPr>
              <a:t>in mind.</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a:t>
            </a:r>
            <a:r>
              <a:rPr b="1" i="1" lang="en-US" sz="1450" u="none" cap="none" strike="noStrike">
                <a:solidFill>
                  <a:schemeClr val="dk1"/>
                </a:solidFill>
                <a:latin typeface="Times New Roman"/>
                <a:ea typeface="Times New Roman"/>
                <a:cs typeface="Times New Roman"/>
                <a:sym typeface="Times New Roman"/>
              </a:rPr>
              <a:t>Persevere</a:t>
            </a:r>
            <a:r>
              <a:rPr b="1" i="0" lang="en-US" sz="1450" u="none" cap="none" strike="noStrike">
                <a:solidFill>
                  <a:schemeClr val="dk1"/>
                </a:solidFill>
                <a:latin typeface="Times New Roman"/>
                <a:ea typeface="Times New Roman"/>
                <a:cs typeface="Times New Roman"/>
                <a:sym typeface="Times New Roman"/>
              </a:rPr>
              <a:t> amidst shortcomings and difficulties.</a:t>
            </a:r>
            <a:endParaRPr/>
          </a:p>
          <a:p>
            <a:pPr indent="0" lvl="0" marL="0" marR="0" rtl="0" algn="l">
              <a:lnSpc>
                <a:spcPct val="100000"/>
              </a:lnSpc>
              <a:spcBef>
                <a:spcPts val="0"/>
              </a:spcBef>
              <a:spcAft>
                <a:spcPts val="0"/>
              </a:spcAft>
              <a:buClr>
                <a:schemeClr val="dk1"/>
              </a:buClr>
              <a:buSzPts val="1450"/>
              <a:buFont typeface="Twentieth Century"/>
              <a:buNone/>
            </a:pPr>
            <a:r>
              <a:t/>
            </a:r>
            <a:endParaRPr b="0" i="0" sz="1450" u="none" cap="none" strike="noStrike">
              <a:solidFill>
                <a:schemeClr val="dk1"/>
              </a:solidFill>
              <a:latin typeface="Arial"/>
              <a:ea typeface="Arial"/>
              <a:cs typeface="Arial"/>
              <a:sym typeface="Arial"/>
            </a:endParaRPr>
          </a:p>
          <a:p>
            <a:pPr indent="-92075" lvl="0" marL="0" marR="0" rtl="0" algn="l">
              <a:lnSpc>
                <a:spcPct val="100000"/>
              </a:lnSpc>
              <a:spcBef>
                <a:spcPts val="0"/>
              </a:spcBef>
              <a:spcAft>
                <a:spcPts val="0"/>
              </a:spcAft>
              <a:buClr>
                <a:schemeClr val="dk1"/>
              </a:buClr>
              <a:buSzPts val="1450"/>
              <a:buFont typeface="Times New Roman"/>
              <a:buChar char="•"/>
            </a:pPr>
            <a:r>
              <a:rPr b="1" i="0" lang="en-US" sz="1450" u="none" cap="none" strike="noStrike">
                <a:solidFill>
                  <a:schemeClr val="dk1"/>
                </a:solidFill>
                <a:latin typeface="Times New Roman"/>
                <a:ea typeface="Times New Roman"/>
                <a:cs typeface="Times New Roman"/>
                <a:sym typeface="Times New Roman"/>
              </a:rPr>
              <a:t>  </a:t>
            </a:r>
            <a:r>
              <a:rPr b="1" i="0" lang="en-US" sz="1450" u="sng" cap="none" strike="noStrike">
                <a:solidFill>
                  <a:schemeClr val="dk1"/>
                </a:solidFill>
                <a:latin typeface="Arial"/>
                <a:ea typeface="Arial"/>
                <a:cs typeface="Arial"/>
                <a:sym typeface="Arial"/>
              </a:rPr>
              <a:t>DON’T LOSE YOUR SENSE OF HUMOR!   </a:t>
            </a:r>
            <a:endParaRPr b="0" i="0" sz="1450" u="sng"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3"/>
          <p:cNvSpPr/>
          <p:nvPr/>
        </p:nvSpPr>
        <p:spPr>
          <a:xfrm>
            <a:off x="609600" y="866867"/>
            <a:ext cx="7924800" cy="5432256"/>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Arial"/>
                <a:ea typeface="Arial"/>
                <a:cs typeface="Arial"/>
                <a:sym typeface="Arial"/>
              </a:rPr>
              <a:t>How can I determine what my organization’s tax year is?</a:t>
            </a:r>
            <a:endParaRPr/>
          </a:p>
          <a:p>
            <a:pPr indent="0" lvl="0" marL="0" marR="0" rtl="0" algn="ctr">
              <a:lnSpc>
                <a:spcPct val="100000"/>
              </a:lnSpc>
              <a:spcBef>
                <a:spcPts val="0"/>
              </a:spcBef>
              <a:spcAft>
                <a:spcPts val="0"/>
              </a:spcAft>
              <a:buClr>
                <a:schemeClr val="dk1"/>
              </a:buClr>
              <a:buSzPts val="1200"/>
              <a:buFont typeface="Twentieth Century"/>
              <a:buNone/>
            </a:pPr>
            <a:r>
              <a:t/>
            </a:r>
            <a:endParaRPr b="1" i="0" sz="1200" u="sng"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Twentieth Century"/>
              <a:buNone/>
            </a:pPr>
            <a:r>
              <a:t/>
            </a:r>
            <a:endParaRPr b="0" i="0" sz="11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A tax year is usually 12 consecutive months.  There are two kinds of tax years:</a:t>
            </a:r>
            <a:endParaRPr/>
          </a:p>
          <a:p>
            <a:pPr indent="0" lvl="0" marL="0" marR="0" rtl="0" algn="ctr">
              <a:lnSpc>
                <a:spcPct val="100000"/>
              </a:lnSpc>
              <a:spcBef>
                <a:spcPts val="0"/>
              </a:spcBef>
              <a:spcAft>
                <a:spcPts val="0"/>
              </a:spcAft>
              <a:buClr>
                <a:schemeClr val="dk1"/>
              </a:buClr>
              <a:buSzPts val="1200"/>
              <a:buFont typeface="Twentieth Century"/>
              <a:buNone/>
            </a:pPr>
            <a:r>
              <a:t/>
            </a:r>
            <a:endParaRPr b="0" i="0" sz="1200" u="none" cap="none" strike="noStrike">
              <a:solidFill>
                <a:srgbClr val="000000"/>
              </a:solidFill>
              <a:latin typeface="Arial"/>
              <a:ea typeface="Arial"/>
              <a:cs typeface="Arial"/>
              <a:sym typeface="Arial"/>
            </a:endParaRPr>
          </a:p>
          <a:p>
            <a:pPr indent="-76200" lvl="0" marL="0" marR="0" rtl="0" algn="ctr">
              <a:lnSpc>
                <a:spcPct val="100000"/>
              </a:lnSpc>
              <a:spcBef>
                <a:spcPts val="0"/>
              </a:spcBef>
              <a:spcAft>
                <a:spcPts val="0"/>
              </a:spcAft>
              <a:buClr>
                <a:srgbClr val="000000"/>
              </a:buClr>
              <a:buSzPts val="1200"/>
              <a:buFont typeface="Arial"/>
              <a:buChar char="•"/>
            </a:pPr>
            <a:r>
              <a:rPr b="1" i="0" lang="en-US" sz="1200" u="none" cap="none" strike="noStrike">
                <a:solidFill>
                  <a:srgbClr val="000000"/>
                </a:solidFill>
                <a:latin typeface="Arial"/>
                <a:ea typeface="Arial"/>
                <a:cs typeface="Arial"/>
                <a:sym typeface="Arial"/>
              </a:rPr>
              <a:t>Calendar Tax Year:</a:t>
            </a:r>
            <a:r>
              <a:rPr b="0" i="0" lang="en-US" sz="1200" u="none" cap="none" strike="noStrike">
                <a:solidFill>
                  <a:srgbClr val="000000"/>
                </a:solidFill>
                <a:latin typeface="Arial"/>
                <a:ea typeface="Arial"/>
                <a:cs typeface="Arial"/>
                <a:sym typeface="Arial"/>
              </a:rPr>
              <a:t>  This is a period of 12 consecutive months beginning January 1 and ending December 31; or</a:t>
            </a:r>
            <a:endParaRPr/>
          </a:p>
          <a:p>
            <a:pPr indent="0" lvl="0" marL="0" marR="0" rtl="0" algn="ctr">
              <a:lnSpc>
                <a:spcPct val="100000"/>
              </a:lnSpc>
              <a:spcBef>
                <a:spcPts val="0"/>
              </a:spcBef>
              <a:spcAft>
                <a:spcPts val="0"/>
              </a:spcAft>
              <a:buClr>
                <a:schemeClr val="dk1"/>
              </a:buClr>
              <a:buSzPts val="1200"/>
              <a:buFont typeface="Twentieth Century"/>
              <a:buNone/>
            </a:pPr>
            <a:r>
              <a:t/>
            </a:r>
            <a:endParaRPr b="0" i="0" sz="1200" u="none" cap="none" strike="noStrike">
              <a:solidFill>
                <a:srgbClr val="000000"/>
              </a:solidFill>
              <a:latin typeface="Arial"/>
              <a:ea typeface="Arial"/>
              <a:cs typeface="Arial"/>
              <a:sym typeface="Arial"/>
            </a:endParaRPr>
          </a:p>
          <a:p>
            <a:pPr indent="-76200" lvl="0" marL="0" marR="0" rtl="0" algn="ctr">
              <a:lnSpc>
                <a:spcPct val="100000"/>
              </a:lnSpc>
              <a:spcBef>
                <a:spcPts val="0"/>
              </a:spcBef>
              <a:spcAft>
                <a:spcPts val="0"/>
              </a:spcAft>
              <a:buClr>
                <a:srgbClr val="000000"/>
              </a:buClr>
              <a:buSzPts val="1200"/>
              <a:buFont typeface="Arial"/>
              <a:buChar char="•"/>
            </a:pPr>
            <a:r>
              <a:rPr b="1" i="0" lang="en-US" sz="1200" u="none" cap="none" strike="noStrike">
                <a:solidFill>
                  <a:srgbClr val="000000"/>
                </a:solidFill>
                <a:latin typeface="Arial"/>
                <a:ea typeface="Arial"/>
                <a:cs typeface="Arial"/>
                <a:sym typeface="Arial"/>
              </a:rPr>
              <a:t>Fiscal Tax Year</a:t>
            </a:r>
            <a:r>
              <a:rPr b="0" i="0" lang="en-US" sz="1200" u="none" cap="none" strike="noStrike">
                <a:solidFill>
                  <a:srgbClr val="000000"/>
                </a:solidFill>
                <a:latin typeface="Arial"/>
                <a:ea typeface="Arial"/>
                <a:cs typeface="Arial"/>
                <a:sym typeface="Arial"/>
              </a:rPr>
              <a:t>:  This is a period of 12 consecutive months ending on the last day of any month except December.</a:t>
            </a:r>
            <a:endParaRPr/>
          </a:p>
          <a:p>
            <a:pPr indent="0" lvl="0" marL="0" marR="0" rtl="0" algn="ctr">
              <a:lnSpc>
                <a:spcPct val="100000"/>
              </a:lnSpc>
              <a:spcBef>
                <a:spcPts val="0"/>
              </a:spcBef>
              <a:spcAft>
                <a:spcPts val="0"/>
              </a:spcAft>
              <a:buClr>
                <a:schemeClr val="dk1"/>
              </a:buClr>
              <a:buSzPts val="1200"/>
              <a:buFont typeface="Twentieth Century"/>
              <a:buNone/>
            </a:pPr>
            <a:r>
              <a:t/>
            </a:r>
            <a:endParaRPr sz="1200">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Generally, your tax year (or accounting period) can be found in the following documents:</a:t>
            </a:r>
            <a:endParaRPr b="0" i="0" sz="1200" u="none" cap="none" strike="noStrike">
              <a:solidFill>
                <a:srgbClr val="000000"/>
              </a:solidFill>
              <a:latin typeface="Arial"/>
              <a:ea typeface="Arial"/>
              <a:cs typeface="Arial"/>
              <a:sym typeface="Arial"/>
            </a:endParaRPr>
          </a:p>
          <a:p>
            <a:pPr indent="-76200" lvl="1" marL="457200" marR="0" rtl="0" algn="l">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Your organization’s by-laws.</a:t>
            </a:r>
            <a:endParaRPr b="0" i="0" sz="1200" u="none" cap="none" strike="noStrike">
              <a:solidFill>
                <a:srgbClr val="000000"/>
              </a:solidFill>
              <a:latin typeface="Arial"/>
              <a:ea typeface="Arial"/>
              <a:cs typeface="Arial"/>
              <a:sym typeface="Arial"/>
            </a:endParaRPr>
          </a:p>
          <a:p>
            <a:pPr indent="-76200" lvl="1" marL="457200" marR="0" rtl="0" algn="l">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Your application for federal tax-exempt status (Form 1023 or Form 1024) or the determination letter you    	received approving your tax-exempt status.</a:t>
            </a:r>
            <a:endParaRPr b="0" i="0" sz="1200" u="none" cap="none" strike="noStrike">
              <a:solidFill>
                <a:srgbClr val="000000"/>
              </a:solidFill>
              <a:latin typeface="Arial"/>
              <a:ea typeface="Arial"/>
              <a:cs typeface="Arial"/>
              <a:sym typeface="Arial"/>
            </a:endParaRPr>
          </a:p>
          <a:p>
            <a:pPr indent="-76200" lvl="0" marL="0" marR="0" rtl="0" algn="ctr">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The application, Form SS-4, your organization filed to obtain its employer identification number (EIN).</a:t>
            </a:r>
            <a:endParaRPr sz="1200">
              <a:solidFill>
                <a:srgbClr val="000000"/>
              </a:solidFill>
              <a:latin typeface="Arial"/>
              <a:ea typeface="Arial"/>
              <a:cs typeface="Arial"/>
              <a:sym typeface="Arial"/>
            </a:endParaRPr>
          </a:p>
          <a:p>
            <a:pPr indent="-76200" lvl="1" marL="457200" marR="0" rtl="0" algn="l">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A copy of a prior year return, Form 990 or 990-EZ, that you filed with the IRS.</a:t>
            </a:r>
            <a:endParaRPr/>
          </a:p>
          <a:p>
            <a:pPr indent="0" lvl="0" marL="0" marR="0" rtl="0" algn="ctr">
              <a:lnSpc>
                <a:spcPct val="100000"/>
              </a:lnSpc>
              <a:spcBef>
                <a:spcPts val="0"/>
              </a:spcBef>
              <a:spcAft>
                <a:spcPts val="0"/>
              </a:spcAft>
              <a:buClr>
                <a:schemeClr val="dk1"/>
              </a:buClr>
              <a:buSzPts val="1200"/>
              <a:buFont typeface="Twentieth Century"/>
              <a:buNone/>
            </a:pPr>
            <a:r>
              <a:t/>
            </a:r>
            <a:endParaRPr b="0" i="0" sz="1200" u="none" cap="none" strike="noStrike">
              <a:solidFill>
                <a:srgbClr val="000000"/>
              </a:solidFill>
              <a:latin typeface="Arial"/>
              <a:ea typeface="Arial"/>
              <a:cs typeface="Arial"/>
              <a:sym typeface="Arial"/>
            </a:endParaRPr>
          </a:p>
          <a:p>
            <a:pPr indent="0" lvl="0" marL="0" marR="0" rtl="0" algn="ctr">
              <a:spcBef>
                <a:spcPts val="0"/>
              </a:spcBef>
              <a:spcAft>
                <a:spcPts val="0"/>
              </a:spcAft>
              <a:buNone/>
            </a:pPr>
            <a:r>
              <a:rPr b="1" lang="en-US" sz="1200" u="sng">
                <a:solidFill>
                  <a:schemeClr val="dk1"/>
                </a:solidFill>
                <a:latin typeface="Arial"/>
                <a:ea typeface="Arial"/>
                <a:cs typeface="Arial"/>
                <a:sym typeface="Arial"/>
              </a:rPr>
              <a:t>HOW DO I FILE THE e-POSTCARD?</a:t>
            </a:r>
            <a:endParaRPr/>
          </a:p>
          <a:p>
            <a:pPr indent="0" lvl="0" marL="0" marR="0" rtl="0" algn="ctr">
              <a:spcBef>
                <a:spcPts val="0"/>
              </a:spcBef>
              <a:spcAft>
                <a:spcPts val="0"/>
              </a:spcAft>
              <a:buNone/>
            </a:pPr>
            <a:r>
              <a:t/>
            </a:r>
            <a:endParaRPr sz="1200">
              <a:solidFill>
                <a:schemeClr val="dk1"/>
              </a:solidFill>
              <a:latin typeface="Twentieth Century"/>
              <a:ea typeface="Twentieth Century"/>
              <a:cs typeface="Twentieth Century"/>
              <a:sym typeface="Twentieth Century"/>
            </a:endParaRPr>
          </a:p>
          <a:p>
            <a:pPr indent="0" lvl="0" marL="0" marR="0" rtl="0" algn="l">
              <a:spcBef>
                <a:spcPts val="0"/>
              </a:spcBef>
              <a:spcAft>
                <a:spcPts val="0"/>
              </a:spcAft>
              <a:buNone/>
            </a:pPr>
            <a:r>
              <a:rPr b="1" lang="en-US" sz="1200">
                <a:solidFill>
                  <a:schemeClr val="dk1"/>
                </a:solidFill>
                <a:latin typeface="Twentieth Century"/>
                <a:ea typeface="Twentieth Century"/>
                <a:cs typeface="Twentieth Century"/>
                <a:sym typeface="Twentieth Century"/>
              </a:rPr>
              <a:t>The e-Postcard is filed electronically by answering fewer than ten questions in an online form.  When you link to the system, you leave the IRS site and file the e-Postcard with the IRS through our trusted partner Urban Institute.  If you have trouble linking to the filing system through the IRS website, the URL for the Urban Institute site is </a:t>
            </a:r>
            <a:r>
              <a:rPr b="1" lang="en-US" sz="1200" u="sng">
                <a:solidFill>
                  <a:schemeClr val="dk1"/>
                </a:solidFill>
                <a:latin typeface="Twentieth Century"/>
                <a:ea typeface="Twentieth Century"/>
                <a:cs typeface="Twentieth Century"/>
                <a:sym typeface="Twentieth Century"/>
                <a:hlinkClick r:id="rId3">
                  <a:extLst>
                    <a:ext uri="{A12FA001-AC4F-418D-AE19-62706E023703}">
                      <ahyp:hlinkClr val="tx"/>
                    </a:ext>
                  </a:extLst>
                </a:hlinkClick>
              </a:rPr>
              <a:t>http://epostcard.form990.org</a:t>
            </a:r>
            <a:r>
              <a:rPr b="1" lang="en-US" sz="1200">
                <a:solidFill>
                  <a:schemeClr val="dk1"/>
                </a:solidFill>
                <a:latin typeface="Twentieth Century"/>
                <a:ea typeface="Twentieth Century"/>
                <a:cs typeface="Twentieth Century"/>
                <a:sym typeface="Twentieth Century"/>
              </a:rPr>
              <a:t> .  The form must be completed and filed electronically.  There is no paper form.</a:t>
            </a:r>
            <a:endParaRPr sz="1200">
              <a:solidFill>
                <a:schemeClr val="dk1"/>
              </a:solidFill>
              <a:latin typeface="Twentieth Century"/>
              <a:ea typeface="Twentieth Century"/>
              <a:cs typeface="Twentieth Century"/>
              <a:sym typeface="Twentieth Century"/>
            </a:endParaRPr>
          </a:p>
          <a:p>
            <a:pPr indent="0" lvl="0" marL="0" marR="0" rtl="0" algn="ctr">
              <a:lnSpc>
                <a:spcPct val="100000"/>
              </a:lnSpc>
              <a:spcBef>
                <a:spcPts val="0"/>
              </a:spcBef>
              <a:spcAft>
                <a:spcPts val="0"/>
              </a:spcAft>
              <a:buClr>
                <a:schemeClr val="dk1"/>
              </a:buClr>
              <a:buSzPts val="1200"/>
              <a:buFont typeface="Twentieth Century"/>
              <a:buNone/>
            </a:pPr>
            <a:r>
              <a:t/>
            </a:r>
            <a:endParaRPr b="0" i="0" sz="1200" u="none" cap="none" strike="noStrike">
              <a:solidFill>
                <a:srgbClr val="000000"/>
              </a:solidFill>
              <a:latin typeface="Arial"/>
              <a:ea typeface="Arial"/>
              <a:cs typeface="Arial"/>
              <a:sym typeface="Arial"/>
            </a:endParaRPr>
          </a:p>
          <a:p>
            <a:pPr indent="-76200" lvl="0" marL="0" marR="0" rtl="0" algn="ctr">
              <a:lnSpc>
                <a:spcPct val="100000"/>
              </a:lnSpc>
              <a:spcBef>
                <a:spcPts val="0"/>
              </a:spcBef>
              <a:spcAft>
                <a:spcPts val="0"/>
              </a:spcAft>
              <a:buClr>
                <a:srgbClr val="000000"/>
              </a:buClr>
              <a:buSzPts val="1200"/>
              <a:buFont typeface="Arial"/>
              <a:buChar char="•"/>
            </a:pPr>
            <a:r>
              <a:rPr b="1" i="0" lang="en-US" sz="1200" u="sng" cap="none" strike="noStrike">
                <a:solidFill>
                  <a:srgbClr val="000000"/>
                </a:solidFill>
                <a:latin typeface="Arial"/>
                <a:ea typeface="Arial"/>
                <a:cs typeface="Arial"/>
                <a:sym typeface="Arial"/>
              </a:rPr>
              <a:t>What happens if I file the e-Postcard late?</a:t>
            </a:r>
            <a:endParaRPr/>
          </a:p>
          <a:p>
            <a:pPr indent="0" lvl="0" marL="0" marR="0" rtl="0" algn="ctr">
              <a:lnSpc>
                <a:spcPct val="100000"/>
              </a:lnSpc>
              <a:spcBef>
                <a:spcPts val="0"/>
              </a:spcBef>
              <a:spcAft>
                <a:spcPts val="0"/>
              </a:spcAft>
              <a:buClr>
                <a:schemeClr val="dk1"/>
              </a:buClr>
              <a:buSzPts val="1200"/>
              <a:buFont typeface="Twentieth Century"/>
              <a:buNone/>
            </a:pPr>
            <a:r>
              <a:t/>
            </a:r>
            <a:endParaRPr b="0" i="0" sz="1200" u="none" cap="none" strike="noStrike">
              <a:solidFill>
                <a:srgbClr val="000000"/>
              </a:solidFill>
              <a:latin typeface="Arial"/>
              <a:ea typeface="Arial"/>
              <a:cs typeface="Arial"/>
              <a:sym typeface="Arial"/>
            </a:endParaRPr>
          </a:p>
          <a:p>
            <a:pPr indent="-76200" lvl="0" marL="0" marR="0" rtl="0" algn="ctr">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The IRS will send you a reminder notice if you do not file your e-Postcard on time, but you will not be assessed a penalty for late filing an e-Postcard. However, it is critical that you file within the 3-year period described in </a:t>
            </a:r>
            <a:r>
              <a:rPr b="0" i="0" lang="en-US" sz="1200" u="sng" cap="none" strike="noStrike">
                <a:solidFill>
                  <a:srgbClr val="000000"/>
                </a:solidFill>
                <a:latin typeface="Arial"/>
                <a:ea typeface="Arial"/>
                <a:cs typeface="Arial"/>
                <a:sym typeface="Arial"/>
                <a:hlinkClick r:id="rId4">
                  <a:extLst>
                    <a:ext uri="{A12FA001-AC4F-418D-AE19-62706E023703}">
                      <ahyp:hlinkClr val="tx"/>
                    </a:ext>
                  </a:extLst>
                </a:hlinkClick>
              </a:rPr>
              <a:t>Failure to File</a:t>
            </a:r>
            <a:r>
              <a:rPr b="0" i="0" lang="en-US" sz="1200" u="none" cap="none" strike="noStrike">
                <a:solidFill>
                  <a:srgbClr val="000000"/>
                </a:solidFill>
                <a:latin typeface="Arial"/>
                <a:ea typeface="Arial"/>
                <a:cs typeface="Arial"/>
                <a:sym typeface="Arial"/>
              </a:rPr>
              <a:t> and </a:t>
            </a:r>
            <a:r>
              <a:rPr b="0" i="0" lang="en-US" sz="1200" u="sng" cap="none" strike="noStrike">
                <a:solidFill>
                  <a:srgbClr val="000000"/>
                </a:solidFill>
                <a:latin typeface="Arial"/>
                <a:ea typeface="Arial"/>
                <a:cs typeface="Arial"/>
                <a:sym typeface="Arial"/>
                <a:hlinkClick r:id="rId5">
                  <a:extLst>
                    <a:ext uri="{A12FA001-AC4F-418D-AE19-62706E023703}">
                      <ahyp:hlinkClr val="tx"/>
                    </a:ext>
                  </a:extLst>
                </a:hlinkClick>
              </a:rPr>
              <a:t>Reinstating Exempt Status</a:t>
            </a:r>
            <a:r>
              <a:rPr b="0" i="0" lang="en-US" sz="1200" u="none" cap="none" strike="noStrike">
                <a:solidFill>
                  <a:srgbClr val="000000"/>
                </a:solidFill>
                <a:latin typeface="Arial"/>
                <a:ea typeface="Arial"/>
                <a:cs typeface="Arial"/>
                <a:sym typeface="Arial"/>
              </a:rPr>
              <a:t>.</a:t>
            </a:r>
            <a:endParaRPr b="0" i="0" sz="12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4"/>
          <p:cNvSpPr/>
          <p:nvPr/>
        </p:nvSpPr>
        <p:spPr>
          <a:xfrm>
            <a:off x="381000" y="190904"/>
            <a:ext cx="8305800" cy="6278642"/>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latin typeface="Arial"/>
                <a:ea typeface="Arial"/>
                <a:cs typeface="Arial"/>
                <a:sym typeface="Arial"/>
              </a:rPr>
              <a:t>September</a:t>
            </a:r>
            <a:r>
              <a:rPr b="0" i="0" lang="en-US" sz="1200" u="none" cap="none" strike="noStrike">
                <a:solidFill>
                  <a:schemeClr val="dk1"/>
                </a:solidFill>
                <a:latin typeface="Arial"/>
                <a:ea typeface="Arial"/>
                <a:cs typeface="Arial"/>
                <a:sym typeface="Arial"/>
              </a:rPr>
              <a:t> 23, 2023</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To:  PART of Texas Directors</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From:  </a:t>
            </a:r>
            <a:r>
              <a:rPr lang="en-US" sz="1200">
                <a:solidFill>
                  <a:schemeClr val="dk1"/>
                </a:solidFill>
                <a:latin typeface="Arial"/>
                <a:ea typeface="Arial"/>
                <a:cs typeface="Arial"/>
                <a:sym typeface="Arial"/>
              </a:rPr>
              <a:t>Lucy Mancha</a:t>
            </a:r>
            <a:r>
              <a:rPr b="0" i="0" lang="en-US" sz="1200" u="none" cap="none" strike="noStrike">
                <a:solidFill>
                  <a:schemeClr val="dk1"/>
                </a:solidFill>
                <a:latin typeface="Arial"/>
                <a:ea typeface="Arial"/>
                <a:cs typeface="Arial"/>
                <a:sym typeface="Arial"/>
              </a:rPr>
              <a:t>, State Historian</a:t>
            </a:r>
            <a:endParaRPr/>
          </a:p>
          <a:p>
            <a:pPr indent="0" lvl="0" marL="0" marR="0" rtl="0" algn="l">
              <a:lnSpc>
                <a:spcPct val="100000"/>
              </a:lnSpc>
              <a:spcBef>
                <a:spcPts val="0"/>
              </a:spcBef>
              <a:spcAft>
                <a:spcPts val="0"/>
              </a:spcAft>
              <a:buClr>
                <a:schemeClr val="dk1"/>
              </a:buClr>
              <a:buSzPts val="1200"/>
              <a:buFont typeface="Twentieth Century"/>
              <a:buNone/>
            </a:pPr>
            <a:r>
              <a:t/>
            </a:r>
            <a:endParaRPr sz="1200">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As Historian I need to record the activities of the Tables of Texas for the biennium of 2022-2024. The PARTT Scrapbook(s) will be displayed at the 2024 state convention in </a:t>
            </a:r>
            <a:r>
              <a:rPr lang="en-US" sz="1200">
                <a:solidFill>
                  <a:schemeClr val="dk1"/>
                </a:solidFill>
                <a:latin typeface="Arial"/>
                <a:ea typeface="Arial"/>
                <a:cs typeface="Arial"/>
                <a:sym typeface="Arial"/>
              </a:rPr>
              <a:t>Laredo</a:t>
            </a:r>
            <a:r>
              <a:rPr b="0" i="0" lang="en-US" sz="1200" u="none" cap="none" strike="noStrike">
                <a:solidFill>
                  <a:schemeClr val="dk1"/>
                </a:solidFill>
                <a:latin typeface="Arial"/>
                <a:ea typeface="Arial"/>
                <a:cs typeface="Arial"/>
                <a:sym typeface="Arial"/>
              </a:rPr>
              <a:t>, Texas.</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In addition to your Table’s yearbook, please send me photographs and newspaper articles pertaining to your Table’s activities such as:</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Visits from guests at the State, Alliance, Zone 1, and Area levels</a:t>
            </a:r>
            <a:endParaRPr b="0"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Installation of Officers</a:t>
            </a:r>
            <a:endParaRPr b="0"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Group Picture of Table Members</a:t>
            </a:r>
            <a:endParaRPr b="0"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Founder’s Day Activity</a:t>
            </a:r>
            <a:endParaRPr b="0"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Pan American Day Celebration</a:t>
            </a:r>
            <a:endParaRPr b="0"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Scholarship Recipient</a:t>
            </a:r>
            <a:endParaRPr b="0"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Special Table Project</a:t>
            </a:r>
            <a:endParaRPr b="0"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Community Involvement</a:t>
            </a:r>
            <a:endParaRPr b="0"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Table Logo or Table Banner Logo</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Send me your pictures via email </a:t>
            </a:r>
            <a:r>
              <a:rPr b="1" i="0" lang="en-US" sz="1200" u="none" cap="none" strike="noStrike">
                <a:solidFill>
                  <a:schemeClr val="dk1"/>
                </a:solidFill>
                <a:latin typeface="Arial"/>
                <a:ea typeface="Arial"/>
                <a:cs typeface="Arial"/>
                <a:sym typeface="Arial"/>
              </a:rPr>
              <a:t>and </a:t>
            </a:r>
            <a:r>
              <a:rPr b="0" i="0" lang="en-US" sz="1200" u="none" cap="none" strike="noStrike">
                <a:solidFill>
                  <a:schemeClr val="dk1"/>
                </a:solidFill>
                <a:latin typeface="Arial"/>
                <a:ea typeface="Arial"/>
                <a:cs typeface="Arial"/>
                <a:sym typeface="Arial"/>
              </a:rPr>
              <a:t>a hard copy of the </a:t>
            </a:r>
            <a:r>
              <a:rPr b="1" i="0" lang="en-US" sz="1200" u="none" cap="none" strike="noStrike">
                <a:solidFill>
                  <a:schemeClr val="dk1"/>
                </a:solidFill>
                <a:latin typeface="Arial"/>
                <a:ea typeface="Arial"/>
                <a:cs typeface="Arial"/>
                <a:sym typeface="Arial"/>
              </a:rPr>
              <a:t>same pictures </a:t>
            </a:r>
            <a:r>
              <a:rPr b="0" i="0" lang="en-US" sz="1200" u="none" cap="none" strike="noStrike">
                <a:solidFill>
                  <a:schemeClr val="dk1"/>
                </a:solidFill>
                <a:latin typeface="Arial"/>
                <a:ea typeface="Arial"/>
                <a:cs typeface="Arial"/>
                <a:sym typeface="Arial"/>
              </a:rPr>
              <a:t>no later than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JANUARY 10, 2024.  </a:t>
            </a:r>
            <a:r>
              <a:rPr b="0" i="0" lang="en-US" sz="1200" u="none" cap="none" strike="noStrike">
                <a:solidFill>
                  <a:schemeClr val="dk1"/>
                </a:solidFill>
                <a:latin typeface="Arial"/>
                <a:ea typeface="Arial"/>
                <a:cs typeface="Arial"/>
                <a:sym typeface="Arial"/>
              </a:rPr>
              <a:t>All photos need to be clearly labeled.  Identify all persons in the picture, left to right, whether they are sitting or standing, front row, etc.  State the date, occasion and where the picture was taken.  Newspaper clippings should be copied on acid free paper with the dateline of the newspaper showing its name, date and page number.</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It is an honor to serve as your Pan American Round Table of Texas State Historian.  I look forward to working with you </a:t>
            </a:r>
            <a:endParaRPr/>
          </a:p>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as we are, “One for All” and “All for One”</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latin typeface="Arial"/>
                <a:ea typeface="Arial"/>
                <a:cs typeface="Arial"/>
                <a:sym typeface="Arial"/>
              </a:rPr>
              <a:t>Lucy Mancha</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PARTT Historian</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a:t>
            </a:r>
            <a:r>
              <a:rPr lang="en-US" sz="1200">
                <a:solidFill>
                  <a:schemeClr val="dk1"/>
                </a:solidFill>
                <a:latin typeface="Arial"/>
                <a:ea typeface="Arial"/>
                <a:cs typeface="Arial"/>
                <a:sym typeface="Arial"/>
              </a:rPr>
              <a:t>830) 513-3655</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latin typeface="Arial"/>
                <a:ea typeface="Arial"/>
                <a:cs typeface="Arial"/>
                <a:sym typeface="Arial"/>
              </a:rPr>
              <a:t>2406 2nd Street</a:t>
            </a:r>
            <a:r>
              <a:rPr b="0" i="0" lang="en-US" sz="1200" u="none" cap="none" strike="noStrike">
                <a:solidFill>
                  <a:schemeClr val="dk1"/>
                </a:solidFill>
                <a:latin typeface="Arial"/>
                <a:ea typeface="Arial"/>
                <a:cs typeface="Arial"/>
                <a:sym typeface="Arial"/>
              </a:rPr>
              <a:t>,</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latin typeface="Arial"/>
                <a:ea typeface="Arial"/>
                <a:cs typeface="Arial"/>
                <a:sym typeface="Arial"/>
              </a:rPr>
              <a:t>Eagle Pass</a:t>
            </a:r>
            <a:r>
              <a:rPr b="0" i="0" lang="en-US" sz="1200" u="none" cap="none" strike="noStrike">
                <a:solidFill>
                  <a:schemeClr val="dk1"/>
                </a:solidFill>
                <a:latin typeface="Arial"/>
                <a:ea typeface="Arial"/>
                <a:cs typeface="Arial"/>
                <a:sym typeface="Arial"/>
              </a:rPr>
              <a:t>, Texas  78852</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latin typeface="Arial"/>
                <a:ea typeface="Arial"/>
                <a:cs typeface="Arial"/>
                <a:sym typeface="Arial"/>
              </a:rPr>
              <a:t>lucymancha16@hotmail.com</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5"/>
          <p:cNvSpPr/>
          <p:nvPr/>
        </p:nvSpPr>
        <p:spPr>
          <a:xfrm>
            <a:off x="304800" y="523220"/>
            <a:ext cx="8305800" cy="6063198"/>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PAN AMERICAN ROUND TABLES OF TEXAS</a:t>
            </a:r>
            <a:endParaRPr b="0" i="0" sz="11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STATE AND SCHOLARSHIP DUES ASSESSMENT FORM</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Twentieth Century"/>
              <a:buNone/>
            </a:pPr>
            <a:r>
              <a:t/>
            </a:r>
            <a:endParaRPr b="1" i="0" sz="1100" u="sng"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100"/>
              <a:buFont typeface="Times New Roman"/>
              <a:buNone/>
            </a:pPr>
            <a:r>
              <a:rPr b="1" i="0" lang="en-US" sz="1100" u="sng" cap="none" strike="noStrike">
                <a:solidFill>
                  <a:schemeClr val="dk1"/>
                </a:solidFill>
                <a:latin typeface="Times New Roman"/>
                <a:ea typeface="Times New Roman"/>
                <a:cs typeface="Times New Roman"/>
                <a:sym typeface="Times New Roman"/>
              </a:rPr>
              <a:t>DIRECTIONS:</a:t>
            </a:r>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1.  Be sure that you fill out the entire Table name, for example “Pan American </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     Round Table of Edinburg”.</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2.  Fill out sections A and B listed below.</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3.  Make one check for dues @ $6.00 per member payable to </a:t>
            </a:r>
            <a:r>
              <a:rPr b="1" i="0" lang="en-US" sz="1100" u="sng" cap="none" strike="noStrike">
                <a:solidFill>
                  <a:schemeClr val="dk1"/>
                </a:solidFill>
                <a:latin typeface="Arial"/>
                <a:ea typeface="Arial"/>
                <a:cs typeface="Arial"/>
                <a:sym typeface="Arial"/>
              </a:rPr>
              <a:t>PART of Texas.</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     Make a second check for Scholarship @ $2.00 per member payable to </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     </a:t>
            </a:r>
            <a:r>
              <a:rPr b="1" i="0" lang="en-US" sz="1100" u="sng" cap="none" strike="noStrike">
                <a:solidFill>
                  <a:schemeClr val="dk1"/>
                </a:solidFill>
                <a:latin typeface="Arial"/>
                <a:ea typeface="Arial"/>
                <a:cs typeface="Arial"/>
                <a:sym typeface="Arial"/>
              </a:rPr>
              <a:t>PART of Texas</a:t>
            </a:r>
            <a:r>
              <a:rPr b="1" i="0" lang="en-US" sz="1100" u="none" cap="none" strike="noStrike">
                <a:solidFill>
                  <a:schemeClr val="dk1"/>
                </a:solidFill>
                <a:latin typeface="Arial"/>
                <a:ea typeface="Arial"/>
                <a:cs typeface="Arial"/>
                <a:sym typeface="Arial"/>
              </a:rPr>
              <a:t>.</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4.  Note on the face of the check (Memo): “</a:t>
            </a:r>
            <a:r>
              <a:rPr b="1" i="0" lang="en-US" sz="1100" u="sng" cap="none" strike="noStrike">
                <a:solidFill>
                  <a:schemeClr val="dk1"/>
                </a:solidFill>
                <a:latin typeface="Arial"/>
                <a:ea typeface="Arial"/>
                <a:cs typeface="Arial"/>
                <a:sym typeface="Arial"/>
              </a:rPr>
              <a:t>State Dues</a:t>
            </a:r>
            <a:r>
              <a:rPr b="1" i="0" lang="en-US" sz="1100" u="none" cap="none" strike="noStrike">
                <a:solidFill>
                  <a:schemeClr val="dk1"/>
                </a:solidFill>
                <a:latin typeface="Arial"/>
                <a:ea typeface="Arial"/>
                <a:cs typeface="Arial"/>
                <a:sym typeface="Arial"/>
              </a:rPr>
              <a:t>” or “</a:t>
            </a:r>
            <a:r>
              <a:rPr b="1" i="0" lang="en-US" sz="1100" u="sng" cap="none" strike="noStrike">
                <a:solidFill>
                  <a:schemeClr val="dk1"/>
                </a:solidFill>
                <a:latin typeface="Arial"/>
                <a:ea typeface="Arial"/>
                <a:cs typeface="Arial"/>
                <a:sym typeface="Arial"/>
              </a:rPr>
              <a:t>Scholarship Fund</a:t>
            </a:r>
            <a:r>
              <a:rPr b="1" i="0" lang="en-US" sz="1100" u="none" cap="none" strike="noStrike">
                <a:solidFill>
                  <a:schemeClr val="dk1"/>
                </a:solidFill>
                <a:latin typeface="Arial"/>
                <a:ea typeface="Arial"/>
                <a:cs typeface="Arial"/>
                <a:sym typeface="Arial"/>
              </a:rPr>
              <a:t>”.</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5.  Make a copy of this completed form for your records.  Your copy and your</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     canceled checks will be your receipt.</a:t>
            </a:r>
            <a:endParaRPr b="0" i="0" sz="1100" u="none" cap="none" strike="noStrike">
              <a:solidFill>
                <a:schemeClr val="dk1"/>
              </a:solidFill>
              <a:latin typeface="Arial"/>
              <a:ea typeface="Arial"/>
              <a:cs typeface="Arial"/>
              <a:sym typeface="Arial"/>
            </a:endParaRPr>
          </a:p>
          <a:p>
            <a:pPr indent="-228600" lvl="0" marL="228600" marR="0" rtl="0" algn="l">
              <a:lnSpc>
                <a:spcPct val="100000"/>
              </a:lnSpc>
              <a:spcBef>
                <a:spcPts val="0"/>
              </a:spcBef>
              <a:spcAft>
                <a:spcPts val="0"/>
              </a:spcAft>
              <a:buClr>
                <a:schemeClr val="dk1"/>
              </a:buClr>
              <a:buSzPts val="1100"/>
              <a:buFont typeface="Arial"/>
              <a:buAutoNum type="arabicPeriod" startAt="6"/>
            </a:pPr>
            <a:r>
              <a:rPr b="1" i="0" lang="en-US" sz="1100" u="none" cap="none" strike="noStrike">
                <a:solidFill>
                  <a:schemeClr val="dk1"/>
                </a:solidFill>
                <a:latin typeface="Arial"/>
                <a:ea typeface="Arial"/>
                <a:cs typeface="Arial"/>
                <a:sym typeface="Arial"/>
              </a:rPr>
              <a:t>Mail this form and both checks to the State Treasurer by December 30</a:t>
            </a:r>
            <a:r>
              <a:rPr b="1" baseline="30000" i="0" lang="en-US" sz="1100" u="none" cap="none" strike="noStrike">
                <a:solidFill>
                  <a:schemeClr val="dk1"/>
                </a:solidFill>
                <a:latin typeface="Arial"/>
                <a:ea typeface="Arial"/>
                <a:cs typeface="Arial"/>
                <a:sym typeface="Arial"/>
              </a:rPr>
              <a:t>th </a:t>
            </a:r>
            <a:r>
              <a:rPr b="1" i="0" lang="en-US" sz="1100" u="none" cap="none" strike="noStrike">
                <a:solidFill>
                  <a:schemeClr val="dk1"/>
                </a:solidFill>
                <a:latin typeface="Arial"/>
                <a:ea typeface="Arial"/>
                <a:cs typeface="Arial"/>
                <a:sym typeface="Arial"/>
              </a:rPr>
              <a:t>. </a:t>
            </a:r>
            <a:endParaRPr/>
          </a:p>
          <a:p>
            <a:pPr indent="-228600" lvl="0" marL="228600" marR="0" rtl="0" algn="l">
              <a:lnSpc>
                <a:spcPct val="100000"/>
              </a:lnSpc>
              <a:spcBef>
                <a:spcPts val="0"/>
              </a:spcBef>
              <a:spcAft>
                <a:spcPts val="0"/>
              </a:spcAft>
              <a:buNone/>
            </a:pPr>
            <a:r>
              <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Table Name:___________________________________________________</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Total dues paying members:__________________</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State Dues:  Check #________ Amount $_______________</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Scholarship Fund:  Check #________ Amount $_____________</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Twentieth Century"/>
              <a:buNone/>
            </a:pPr>
            <a:r>
              <a:t/>
            </a:r>
            <a:endParaRPr b="1" i="0" sz="11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100"/>
              <a:buFont typeface="Times New Roman"/>
              <a:buNone/>
            </a:pPr>
            <a:r>
              <a:rPr b="1" i="0" lang="en-US" sz="1100" u="none" cap="none" strike="noStrike">
                <a:solidFill>
                  <a:schemeClr val="dk1"/>
                </a:solidFill>
                <a:latin typeface="Times New Roman"/>
                <a:ea typeface="Times New Roman"/>
                <a:cs typeface="Times New Roman"/>
                <a:sym typeface="Times New Roman"/>
              </a:rPr>
              <a:t>A.  </a:t>
            </a:r>
            <a:r>
              <a:rPr b="1" i="0" lang="en-US" sz="1200" u="none" cap="none" strike="noStrike">
                <a:solidFill>
                  <a:schemeClr val="dk1"/>
                </a:solidFill>
                <a:latin typeface="Times New Roman"/>
                <a:ea typeface="Times New Roman"/>
                <a:cs typeface="Times New Roman"/>
                <a:sym typeface="Times New Roman"/>
              </a:rPr>
              <a:t>Number of </a:t>
            </a:r>
            <a:r>
              <a:rPr b="1" i="0" lang="en-US" sz="1200" u="sng" cap="none" strike="noStrike">
                <a:solidFill>
                  <a:schemeClr val="dk1"/>
                </a:solidFill>
                <a:latin typeface="Times New Roman"/>
                <a:ea typeface="Times New Roman"/>
                <a:cs typeface="Times New Roman"/>
                <a:sym typeface="Times New Roman"/>
              </a:rPr>
              <a:t>PAYING MEMBERS DUES </a:t>
            </a:r>
            <a:r>
              <a:rPr b="1" i="0" lang="en-US" sz="1200" u="none" cap="none" strike="noStrike">
                <a:solidFill>
                  <a:schemeClr val="dk1"/>
                </a:solidFill>
                <a:latin typeface="Times New Roman"/>
                <a:ea typeface="Times New Roman"/>
                <a:cs typeface="Times New Roman"/>
                <a:sym typeface="Times New Roman"/>
              </a:rPr>
              <a:t>in your Table for each category that</a:t>
            </a:r>
            <a:r>
              <a:rPr b="0" i="0" lang="en-US" sz="1200" u="none" cap="none" strike="noStrike">
                <a:solidFill>
                  <a:schemeClr val="dk1"/>
                </a:solidFill>
                <a:latin typeface="Times New Roman"/>
                <a:ea typeface="Times New Roman"/>
                <a:cs typeface="Times New Roman"/>
                <a:sym typeface="Times New Roman"/>
              </a:rPr>
              <a:t> </a:t>
            </a:r>
            <a:r>
              <a:rPr b="1" i="0" lang="en-US" sz="1200" u="none" cap="none" strike="noStrike">
                <a:solidFill>
                  <a:schemeClr val="dk1"/>
                </a:solidFill>
                <a:latin typeface="Times New Roman"/>
                <a:ea typeface="Times New Roman"/>
                <a:cs typeface="Times New Roman"/>
                <a:sym typeface="Times New Roman"/>
              </a:rPr>
              <a:t>applies:</a:t>
            </a:r>
            <a:endParaRPr b="0"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___active members	____honorary members</a:t>
            </a:r>
            <a:r>
              <a:rPr b="1" lang="en-US" sz="1200">
                <a:solidFill>
                  <a:schemeClr val="dk1"/>
                </a:solidFill>
                <a:latin typeface="Times New Roman"/>
                <a:ea typeface="Times New Roman"/>
                <a:cs typeface="Times New Roman"/>
                <a:sym typeface="Times New Roman"/>
              </a:rPr>
              <a:t>	   </a:t>
            </a:r>
            <a:r>
              <a:rPr b="1" i="0" lang="en-US" sz="1200" u="none" cap="none" strike="noStrike">
                <a:solidFill>
                  <a:schemeClr val="dk1"/>
                </a:solidFill>
                <a:latin typeface="Times New Roman"/>
                <a:ea typeface="Times New Roman"/>
                <a:cs typeface="Times New Roman"/>
                <a:sym typeface="Times New Roman"/>
              </a:rPr>
              <a:t>____members on leave</a:t>
            </a:r>
            <a:endParaRPr b="0"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___associate members	____senior active members</a:t>
            </a:r>
            <a:endParaRPr b="0"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___charter members	____non-resident members     ____other  (Describe)__________________________</a:t>
            </a:r>
            <a:endParaRPr/>
          </a:p>
          <a:p>
            <a:pPr indent="0" lvl="0" marL="0" marR="0" rtl="0" algn="l">
              <a:lnSpc>
                <a:spcPct val="100000"/>
              </a:lnSpc>
              <a:spcBef>
                <a:spcPts val="0"/>
              </a:spcBef>
              <a:spcAft>
                <a:spcPts val="0"/>
              </a:spcAft>
              <a:buClr>
                <a:schemeClr val="dk1"/>
              </a:buClr>
              <a:buSzPts val="1200"/>
              <a:buFont typeface="Times New Roman"/>
              <a:buNone/>
            </a:pPr>
            <a:r>
              <a:rPr b="1" lang="en-US" sz="1200">
                <a:solidFill>
                  <a:schemeClr val="dk1"/>
                </a:solidFill>
                <a:latin typeface="Times New Roman"/>
                <a:ea typeface="Times New Roman"/>
                <a:cs typeface="Times New Roman"/>
                <a:sym typeface="Times New Roman"/>
              </a:rPr>
              <a:t>___sustaining members</a:t>
            </a:r>
            <a:endParaRPr b="0"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B.  Number of Members </a:t>
            </a:r>
            <a:r>
              <a:rPr b="1" i="0" lang="en-US" sz="1200" u="sng" cap="none" strike="noStrike">
                <a:solidFill>
                  <a:schemeClr val="dk1"/>
                </a:solidFill>
                <a:latin typeface="Times New Roman"/>
                <a:ea typeface="Times New Roman"/>
                <a:cs typeface="Times New Roman"/>
                <a:sym typeface="Times New Roman"/>
              </a:rPr>
              <a:t>NOT PAYING DUES </a:t>
            </a:r>
            <a:r>
              <a:rPr b="1" i="0" lang="en-US" sz="1200" u="none" cap="none" strike="noStrike">
                <a:solidFill>
                  <a:schemeClr val="dk1"/>
                </a:solidFill>
                <a:latin typeface="Times New Roman"/>
                <a:ea typeface="Times New Roman"/>
                <a:cs typeface="Times New Roman"/>
                <a:sym typeface="Times New Roman"/>
              </a:rPr>
              <a:t>in your Table for each category that</a:t>
            </a:r>
            <a:endParaRPr b="0"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applies:</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___active members</a:t>
            </a:r>
            <a:r>
              <a:rPr b="1" lang="en-US" sz="1200">
                <a:solidFill>
                  <a:schemeClr val="dk1"/>
                </a:solidFill>
                <a:latin typeface="Times New Roman"/>
                <a:ea typeface="Times New Roman"/>
                <a:cs typeface="Times New Roman"/>
                <a:sym typeface="Times New Roman"/>
              </a:rPr>
              <a:t>_             ___honorary members</a:t>
            </a:r>
            <a:r>
              <a:rPr b="1" i="0" lang="en-US" sz="1200" u="none" cap="none" strike="noStrike">
                <a:solidFill>
                  <a:schemeClr val="dk1"/>
                </a:solidFill>
                <a:latin typeface="Times New Roman"/>
                <a:ea typeface="Times New Roman"/>
                <a:cs typeface="Times New Roman"/>
                <a:sym typeface="Times New Roman"/>
              </a:rPr>
              <a:t>	</a:t>
            </a:r>
            <a:r>
              <a:rPr b="1" lang="en-US" sz="1200">
                <a:solidFill>
                  <a:schemeClr val="dk1"/>
                </a:solidFill>
                <a:latin typeface="Times New Roman"/>
                <a:ea typeface="Times New Roman"/>
                <a:cs typeface="Times New Roman"/>
                <a:sym typeface="Times New Roman"/>
              </a:rPr>
              <a:t>    _</a:t>
            </a:r>
            <a:r>
              <a:rPr b="1" i="0" lang="en-US" sz="1200" u="none" cap="none" strike="noStrike">
                <a:solidFill>
                  <a:schemeClr val="dk1"/>
                </a:solidFill>
                <a:latin typeface="Times New Roman"/>
                <a:ea typeface="Times New Roman"/>
                <a:cs typeface="Times New Roman"/>
                <a:sym typeface="Times New Roman"/>
              </a:rPr>
              <a:t>___members on leave</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___associate members	___senior active members        _</a:t>
            </a:r>
            <a:r>
              <a:rPr b="1" lang="en-US" sz="1200">
                <a:solidFill>
                  <a:schemeClr val="dk1"/>
                </a:solidFill>
                <a:latin typeface="Times New Roman"/>
                <a:ea typeface="Times New Roman"/>
                <a:cs typeface="Times New Roman"/>
                <a:sym typeface="Times New Roman"/>
              </a:rPr>
              <a:t>___other  (Describe)__________________________</a:t>
            </a:r>
            <a:endParaRPr b="0"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___charter members	___non-resident members</a:t>
            </a:r>
            <a:endParaRPr b="0"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___sustaining members	</a:t>
            </a:r>
            <a:endParaRPr b="0"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Mail form and checks to</a:t>
            </a:r>
            <a:r>
              <a:rPr b="1" lang="en-US" sz="1200">
                <a:solidFill>
                  <a:schemeClr val="dk1"/>
                </a:solidFill>
                <a:latin typeface="Times New Roman"/>
                <a:ea typeface="Times New Roman"/>
                <a:cs typeface="Times New Roman"/>
                <a:sym typeface="Times New Roman"/>
              </a:rPr>
              <a:t> the State Treasurer (In addition use updated form provided by the State Director).</a:t>
            </a:r>
            <a:r>
              <a:rPr b="1" i="0" lang="en-US" sz="1200" u="none" cap="none" strike="noStrike">
                <a:solidFill>
                  <a:schemeClr val="dk1"/>
                </a:solidFill>
                <a:latin typeface="Times New Roman"/>
                <a:ea typeface="Times New Roman"/>
                <a:cs typeface="Times New Roman"/>
                <a:sym typeface="Times New Roman"/>
              </a:rPr>
              <a:t>	</a:t>
            </a:r>
            <a:endParaRPr/>
          </a:p>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6"/>
          <p:cNvSpPr/>
          <p:nvPr/>
        </p:nvSpPr>
        <p:spPr>
          <a:xfrm>
            <a:off x="304800" y="94972"/>
            <a:ext cx="8458200" cy="643253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chemeClr val="dk1"/>
              </a:buClr>
              <a:buSzPts val="1400"/>
              <a:buFont typeface="Arial"/>
              <a:buNone/>
            </a:pPr>
            <a:r>
              <a:rPr b="1" i="0" lang="en-US" sz="1400" u="none" cap="none" strike="noStrike">
                <a:solidFill>
                  <a:schemeClr val="dk1"/>
                </a:solidFill>
                <a:latin typeface="Arial"/>
                <a:ea typeface="Arial"/>
                <a:cs typeface="Arial"/>
                <a:sym typeface="Arial"/>
              </a:rPr>
              <a:t>                           </a:t>
            </a:r>
            <a:endParaRPr/>
          </a:p>
          <a:p>
            <a:pPr indent="0" lvl="0" marL="0" marR="0" rtl="0" algn="l">
              <a:lnSpc>
                <a:spcPct val="100000"/>
              </a:lnSpc>
              <a:spcBef>
                <a:spcPts val="0"/>
              </a:spcBef>
              <a:spcAft>
                <a:spcPts val="0"/>
              </a:spcAft>
              <a:buClr>
                <a:schemeClr val="dk1"/>
              </a:buClr>
              <a:buSzPts val="1400"/>
              <a:buFont typeface="Twentieth Century"/>
              <a:buNone/>
            </a:pPr>
            <a:r>
              <a:t/>
            </a:r>
            <a:endParaRPr b="1" sz="1400">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Arial"/>
              <a:buNone/>
            </a:pPr>
            <a:r>
              <a:rPr b="1" i="0" lang="en-US" sz="1400" u="none" cap="none" strike="noStrike">
                <a:solidFill>
                  <a:schemeClr val="dk1"/>
                </a:solidFill>
                <a:latin typeface="Arial"/>
                <a:ea typeface="Arial"/>
                <a:cs typeface="Arial"/>
                <a:sym typeface="Arial"/>
              </a:rPr>
              <a:t> ALLIANCE OF PAN AMERICAN ROUND TABLES</a:t>
            </a:r>
            <a:endParaRPr/>
          </a:p>
          <a:p>
            <a:pPr indent="0" lvl="0" marL="0" marR="0" rtl="0" algn="l">
              <a:lnSpc>
                <a:spcPct val="100000"/>
              </a:lnSpc>
              <a:spcBef>
                <a:spcPts val="0"/>
              </a:spcBef>
              <a:spcAft>
                <a:spcPts val="0"/>
              </a:spcAft>
              <a:buClr>
                <a:schemeClr val="dk1"/>
              </a:buClr>
              <a:buSzPts val="1400"/>
              <a:buFont typeface="Twentieth Century"/>
              <a:buNone/>
            </a:pPr>
            <a:r>
              <a:t/>
            </a:r>
            <a:endParaRPr b="1" sz="1400">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Arial"/>
              <a:buNone/>
            </a:pPr>
            <a:r>
              <a:rPr b="1" i="0" lang="en-US" sz="1400" u="none" cap="none" strike="noStrike">
                <a:solidFill>
                  <a:schemeClr val="dk1"/>
                </a:solidFill>
                <a:latin typeface="Arial"/>
                <a:ea typeface="Arial"/>
                <a:cs typeface="Arial"/>
                <a:sym typeface="Arial"/>
              </a:rPr>
              <a:t>DUES FORM</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Zone___I____</a:t>
            </a:r>
            <a:endParaRPr/>
          </a:p>
          <a:p>
            <a:pPr indent="0" lvl="0" marL="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Table Name___________________________________________________________</a:t>
            </a:r>
            <a:endParaRPr/>
          </a:p>
          <a:p>
            <a:pPr indent="0" lvl="0" marL="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Your Name:___________________________________________________________</a:t>
            </a:r>
            <a:endParaRPr/>
          </a:p>
          <a:p>
            <a:pPr indent="0" lvl="0" marL="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Your Address:_________________________________________________________</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Your Phone Number/Email Address:_____________________________________________</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                                                               _____________________________________________</a:t>
            </a:r>
            <a:endParaRPr b="1"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Number of Members:_____________</a:t>
            </a:r>
            <a:endParaRPr/>
          </a:p>
          <a:p>
            <a:pPr indent="0" lvl="0" marL="0" marR="0" rtl="0" algn="l">
              <a:lnSpc>
                <a:spcPct val="100000"/>
              </a:lnSpc>
              <a:spcBef>
                <a:spcPts val="0"/>
              </a:spcBef>
              <a:spcAft>
                <a:spcPts val="0"/>
              </a:spcAft>
              <a:buClr>
                <a:schemeClr val="dk1"/>
              </a:buClr>
              <a:buSzPts val="1200"/>
              <a:buFont typeface="Twentieth Century"/>
              <a:buNone/>
            </a:pPr>
            <a:r>
              <a:t/>
            </a:r>
            <a:endParaRPr b="1"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Year(s) Paying __________________________________________________</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Paying by Check/Money Order/check #__________________________</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Amount Dues </a:t>
            </a:r>
            <a:r>
              <a:rPr b="1" i="0" lang="en-US" sz="1200" u="sng" cap="none" strike="noStrike">
                <a:solidFill>
                  <a:schemeClr val="dk1"/>
                </a:solidFill>
                <a:latin typeface="Arial"/>
                <a:ea typeface="Arial"/>
                <a:cs typeface="Arial"/>
                <a:sym typeface="Arial"/>
              </a:rPr>
              <a:t>$</a:t>
            </a:r>
            <a:r>
              <a:rPr b="1" i="0" lang="en-US" sz="1200" u="none" cap="none" strike="noStrike">
                <a:solidFill>
                  <a:schemeClr val="dk1"/>
                </a:solidFill>
                <a:latin typeface="Arial"/>
                <a:ea typeface="Arial"/>
                <a:cs typeface="Arial"/>
                <a:sym typeface="Arial"/>
              </a:rPr>
              <a:t>_______________________</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(Dues are $25.00 Table/$ 3.00 per member)</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sng" cap="none" strike="noStrike">
                <a:solidFill>
                  <a:schemeClr val="dk1"/>
                </a:solidFill>
                <a:latin typeface="Times New Roman"/>
                <a:ea typeface="Times New Roman"/>
                <a:cs typeface="Times New Roman"/>
                <a:sym typeface="Times New Roman"/>
              </a:rPr>
              <a:t>PLEASE PRINT…</a:t>
            </a:r>
            <a:endParaRPr/>
          </a:p>
          <a:p>
            <a:pPr indent="0" lvl="0" marL="0" marR="0" rtl="0" algn="l">
              <a:lnSpc>
                <a:spcPct val="100000"/>
              </a:lnSpc>
              <a:spcBef>
                <a:spcPts val="0"/>
              </a:spcBef>
              <a:spcAft>
                <a:spcPts val="0"/>
              </a:spcAft>
              <a:buClr>
                <a:schemeClr val="dk1"/>
              </a:buClr>
              <a:buSzPts val="1200"/>
              <a:buFont typeface="Twentieth Century"/>
              <a:buNone/>
            </a:pPr>
            <a:r>
              <a:t/>
            </a:r>
            <a:endParaRPr b="1"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sng" cap="none" strike="noStrike">
                <a:solidFill>
                  <a:schemeClr val="dk1"/>
                </a:solidFill>
                <a:latin typeface="Times New Roman"/>
                <a:ea typeface="Times New Roman"/>
                <a:cs typeface="Times New Roman"/>
                <a:sym typeface="Times New Roman"/>
              </a:rPr>
              <a:t>Mail to Alliance Treasurer</a:t>
            </a:r>
            <a:r>
              <a:rPr b="1" i="0" lang="en-US" sz="1200" u="none" cap="none" strike="noStrike">
                <a:solidFill>
                  <a:schemeClr val="dk1"/>
                </a:solidFill>
                <a:latin typeface="Times New Roman"/>
                <a:ea typeface="Times New Roman"/>
                <a:cs typeface="Times New Roman"/>
                <a:sym typeface="Times New Roman"/>
              </a:rPr>
              <a:t>:   	</a:t>
            </a:r>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Email:</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______________________________________________________________________________________</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DUES ARE DUE BY </a:t>
            </a:r>
            <a:r>
              <a:rPr b="1" i="0" lang="en-US" sz="1200" u="sng" cap="none" strike="noStrike">
                <a:solidFill>
                  <a:schemeClr val="dk1"/>
                </a:solidFill>
                <a:latin typeface="Arial"/>
                <a:ea typeface="Arial"/>
                <a:cs typeface="Arial"/>
                <a:sym typeface="Arial"/>
              </a:rPr>
              <a:t>JANUARY 31</a:t>
            </a:r>
            <a:r>
              <a:rPr b="1" i="0" lang="en-US" sz="1200" u="none" cap="none" strike="noStrike">
                <a:solidFill>
                  <a:schemeClr val="dk1"/>
                </a:solidFill>
                <a:latin typeface="Arial"/>
                <a:ea typeface="Arial"/>
                <a:cs typeface="Arial"/>
                <a:sym typeface="Arial"/>
              </a:rPr>
              <a:t>,  EVERY YEAR!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DUES </a:t>
            </a:r>
            <a:r>
              <a:rPr b="1" i="0" lang="en-US" sz="1200" u="sng" cap="none" strike="noStrike">
                <a:solidFill>
                  <a:schemeClr val="dk1"/>
                </a:solidFill>
                <a:latin typeface="Arial"/>
                <a:ea typeface="Arial"/>
                <a:cs typeface="Arial"/>
                <a:sym typeface="Arial"/>
              </a:rPr>
              <a:t>CANNOT</a:t>
            </a:r>
            <a:r>
              <a:rPr b="1" i="0" lang="en-US" sz="1200" u="none" cap="none" strike="noStrike">
                <a:solidFill>
                  <a:schemeClr val="dk1"/>
                </a:solidFill>
                <a:latin typeface="Arial"/>
                <a:ea typeface="Arial"/>
                <a:cs typeface="Arial"/>
                <a:sym typeface="Arial"/>
              </a:rPr>
              <a:t> BE LESS THAN 22 MEMBERS.</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7"/>
          <p:cNvSpPr/>
          <p:nvPr/>
        </p:nvSpPr>
        <p:spPr>
          <a:xfrm>
            <a:off x="457200" y="799107"/>
            <a:ext cx="8305800" cy="5432256"/>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Pan American Round Tables of Texas</a:t>
            </a:r>
            <a:endParaRPr b="0" i="0" sz="12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Florence Terry Griswold Scholarship Donations</a:t>
            </a:r>
            <a:endParaRPr/>
          </a:p>
          <a:p>
            <a:pPr indent="0" lvl="0" marL="0" marR="0" rtl="0" algn="ctr">
              <a:lnSpc>
                <a:spcPct val="100000"/>
              </a:lnSpc>
              <a:spcBef>
                <a:spcPts val="0"/>
              </a:spcBef>
              <a:spcAft>
                <a:spcPts val="0"/>
              </a:spcAft>
              <a:buClr>
                <a:schemeClr val="dk1"/>
              </a:buClr>
              <a:buSzPts val="1400"/>
              <a:buFont typeface="Twentieth Century"/>
              <a:buNone/>
            </a:pPr>
            <a:r>
              <a:t/>
            </a:r>
            <a:endParaRPr b="1" sz="14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DATE:_________________</a:t>
            </a:r>
            <a:endParaRPr/>
          </a:p>
          <a:p>
            <a:pPr indent="0" lvl="0" marL="0" marR="0" rtl="0" algn="l">
              <a:lnSpc>
                <a:spcPct val="100000"/>
              </a:lnSpc>
              <a:spcBef>
                <a:spcPts val="0"/>
              </a:spcBef>
              <a:spcAft>
                <a:spcPts val="0"/>
              </a:spcAft>
              <a:buClr>
                <a:schemeClr val="dk1"/>
              </a:buClr>
              <a:buSzPts val="1200"/>
              <a:buFont typeface="Twentieth Century"/>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DONOR:</a:t>
            </a:r>
            <a:endParaRPr/>
          </a:p>
          <a:p>
            <a:pPr indent="0" lvl="0" marL="0" marR="0" rtl="0" algn="l">
              <a:lnSpc>
                <a:spcPct val="100000"/>
              </a:lnSpc>
              <a:spcBef>
                <a:spcPts val="0"/>
              </a:spcBef>
              <a:spcAft>
                <a:spcPts val="0"/>
              </a:spcAft>
              <a:buClr>
                <a:schemeClr val="dk1"/>
              </a:buClr>
              <a:buSzPts val="1200"/>
              <a:buFont typeface="Times New Roman"/>
              <a:buNone/>
            </a:pPr>
            <a:r>
              <a:rPr b="1" lang="en-US" sz="1200">
                <a:solidFill>
                  <a:schemeClr val="dk1"/>
                </a:solidFill>
                <a:latin typeface="Times New Roman"/>
                <a:ea typeface="Times New Roman"/>
                <a:cs typeface="Times New Roman"/>
                <a:sym typeface="Times New Roman"/>
              </a:rPr>
              <a:t>----------------------------------------------------------------------------------------------------</a:t>
            </a:r>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a:t>
            </a:r>
            <a:endParaRPr/>
          </a:p>
          <a:p>
            <a:pPr indent="0" lvl="0" marL="0" marR="0" rtl="0" algn="l">
              <a:lnSpc>
                <a:spcPct val="100000"/>
              </a:lnSpc>
              <a:spcBef>
                <a:spcPts val="0"/>
              </a:spcBef>
              <a:spcAft>
                <a:spcPts val="0"/>
              </a:spcAft>
              <a:buClr>
                <a:schemeClr val="dk1"/>
              </a:buClr>
              <a:buSzPts val="1200"/>
              <a:buFont typeface="Twentieth Century"/>
              <a:buNone/>
            </a:pPr>
            <a:r>
              <a:t/>
            </a:r>
            <a:endParaRPr b="1" i="0" sz="12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wentieth Century"/>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TYPE:    MEMORIAL_____________    HONOR____________  SIMPLE_____________</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BY:          TABLE__________________________   INDIVIDUAL______________________</a:t>
            </a:r>
            <a:endParaRPr/>
          </a:p>
          <a:p>
            <a:pPr indent="0" lvl="0" marL="0" marR="0" rtl="0" algn="l">
              <a:lnSpc>
                <a:spcPct val="100000"/>
              </a:lnSpc>
              <a:spcBef>
                <a:spcPts val="0"/>
              </a:spcBef>
              <a:spcAft>
                <a:spcPts val="0"/>
              </a:spcAft>
              <a:buClr>
                <a:schemeClr val="dk1"/>
              </a:buClr>
              <a:buSzPts val="1200"/>
              <a:buFont typeface="Twentieth Century"/>
              <a:buNone/>
            </a:pPr>
            <a:r>
              <a:t/>
            </a:r>
            <a:endParaRPr b="1" sz="12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MEMORIAL/HONOR TO:______________________________________________________</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______________________________________________________________________________</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______________________________________________________________________________</a:t>
            </a:r>
            <a:endParaRPr/>
          </a:p>
          <a:p>
            <a:pPr indent="0" lvl="0" marL="0" marR="0" rtl="0" algn="l">
              <a:lnSpc>
                <a:spcPct val="100000"/>
              </a:lnSpc>
              <a:spcBef>
                <a:spcPts val="0"/>
              </a:spcBef>
              <a:spcAft>
                <a:spcPts val="0"/>
              </a:spcAft>
              <a:buClr>
                <a:schemeClr val="dk1"/>
              </a:buClr>
              <a:buSzPts val="1200"/>
              <a:buFont typeface="Twentieth Century"/>
              <a:buNone/>
            </a:pPr>
            <a:r>
              <a:t/>
            </a:r>
            <a:endParaRPr b="1" sz="12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MAIL THIS FORM WITH YOUR CHECK MADE PAYABLE TO:</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PAN AMERICAN ROUND TABLES OF TEXAS</a:t>
            </a:r>
            <a:endParaRPr/>
          </a:p>
          <a:p>
            <a:pPr indent="0" lvl="0" marL="0" marR="0" rtl="0" algn="l">
              <a:lnSpc>
                <a:spcPct val="100000"/>
              </a:lnSpc>
              <a:spcBef>
                <a:spcPts val="0"/>
              </a:spcBef>
              <a:spcAft>
                <a:spcPts val="0"/>
              </a:spcAft>
              <a:buClr>
                <a:schemeClr val="dk1"/>
              </a:buClr>
              <a:buSzPts val="1200"/>
              <a:buFont typeface="Twentieth Century"/>
              <a:buNone/>
            </a:pPr>
            <a:r>
              <a:t/>
            </a:r>
            <a:endParaRPr b="1" sz="12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MAIL TO:</a:t>
            </a:r>
            <a:r>
              <a:rPr b="1" lang="en-US" sz="1200">
                <a:solidFill>
                  <a:schemeClr val="dk1"/>
                </a:solidFill>
                <a:latin typeface="Times New Roman"/>
                <a:ea typeface="Times New Roman"/>
                <a:cs typeface="Times New Roman"/>
                <a:sym typeface="Times New Roman"/>
              </a:rPr>
              <a:t> _________________________________, </a:t>
            </a:r>
            <a:r>
              <a:rPr b="1" i="0" lang="en-US" sz="1200" u="none" cap="none" strike="noStrike">
                <a:solidFill>
                  <a:schemeClr val="dk1"/>
                </a:solidFill>
                <a:latin typeface="Times New Roman"/>
                <a:ea typeface="Times New Roman"/>
                <a:cs typeface="Times New Roman"/>
                <a:sym typeface="Times New Roman"/>
              </a:rPr>
              <a:t>PARTT Treasurer</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a:t>
            </a:r>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(PLEASE MAKE AS MANY COPIES OF THIS FORM AS YOU NEED)</a:t>
            </a:r>
            <a:endParaRPr/>
          </a:p>
          <a:p>
            <a:pPr indent="0" lvl="0" marL="0" marR="0" rtl="0" algn="l">
              <a:lnSpc>
                <a:spcPct val="100000"/>
              </a:lnSpc>
              <a:spcBef>
                <a:spcPts val="0"/>
              </a:spcBef>
              <a:spcAft>
                <a:spcPts val="0"/>
              </a:spcAft>
              <a:buClr>
                <a:schemeClr val="dk1"/>
              </a:buClr>
              <a:buSzPts val="1200"/>
              <a:buFont typeface="Times New Roman"/>
              <a:buNone/>
            </a:pPr>
            <a:r>
              <a:rPr b="1" lang="en-US" sz="1200">
                <a:solidFill>
                  <a:schemeClr val="dk1"/>
                </a:solidFill>
                <a:latin typeface="Times New Roman"/>
                <a:ea typeface="Times New Roman"/>
                <a:cs typeface="Times New Roman"/>
                <a:sym typeface="Times New Roman"/>
              </a:rPr>
              <a:t>__________________________________________________________________________________</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Calibri"/>
              <a:buNone/>
            </a:pPr>
            <a:r>
              <a:rPr b="1" i="0" lang="en-US" sz="1100" u="none" cap="none" strike="noStrike">
                <a:solidFill>
                  <a:schemeClr val="dk1"/>
                </a:solidFill>
                <a:latin typeface="Calibri"/>
                <a:ea typeface="Calibri"/>
                <a:cs typeface="Calibri"/>
                <a:sym typeface="Calibri"/>
              </a:rPr>
              <a:t>(FOR  STATE TREASURER’S USE ONLY)</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Calibri"/>
              <a:buNone/>
            </a:pPr>
            <a:r>
              <a:rPr b="1" i="0" lang="en-US" sz="1100" u="none" cap="none" strike="noStrike">
                <a:solidFill>
                  <a:schemeClr val="dk1"/>
                </a:solidFill>
                <a:latin typeface="Calibri"/>
                <a:ea typeface="Calibri"/>
                <a:cs typeface="Calibri"/>
                <a:sym typeface="Calibri"/>
              </a:rPr>
              <a:t>DATE RECEIVED:__________________   CHECK #________________   AMOUNT:___________________</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DATE NOTIFIED SCHOLARSHIP CHAIRMAN:____________________________________________</a:t>
            </a:r>
            <a:r>
              <a:rPr b="0" i="0" lang="en-US" sz="600" u="none" cap="none" strike="noStrike">
                <a:solidFill>
                  <a:schemeClr val="dk1"/>
                </a:solidFill>
                <a:latin typeface="Arial"/>
                <a:ea typeface="Arial"/>
                <a:cs typeface="Arial"/>
                <a:sym typeface="Arial"/>
              </a:rPr>
              <a:t>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18"/>
          <p:cNvSpPr/>
          <p:nvPr/>
        </p:nvSpPr>
        <p:spPr>
          <a:xfrm>
            <a:off x="533400" y="228601"/>
            <a:ext cx="8077200" cy="6477000"/>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200"/>
              <a:buFont typeface="Times New Roman"/>
              <a:buNone/>
            </a:pPr>
            <a:r>
              <a:rPr b="1" i="0" lang="en-US" sz="1200" u="sng" cap="none" strike="noStrike">
                <a:solidFill>
                  <a:schemeClr val="dk1"/>
                </a:solidFill>
                <a:latin typeface="Times New Roman"/>
                <a:ea typeface="Times New Roman"/>
                <a:cs typeface="Times New Roman"/>
                <a:sym typeface="Times New Roman"/>
              </a:rPr>
              <a:t>Responsibilities of PART Membership</a:t>
            </a:r>
            <a:endParaRPr/>
          </a:p>
          <a:p>
            <a:pPr indent="0" lvl="0" marL="0" marR="0" rtl="0" algn="ctr">
              <a:lnSpc>
                <a:spcPct val="100000"/>
              </a:lnSpc>
              <a:spcBef>
                <a:spcPts val="0"/>
              </a:spcBef>
              <a:spcAft>
                <a:spcPts val="0"/>
              </a:spcAft>
              <a:buClr>
                <a:schemeClr val="dk1"/>
              </a:buClr>
              <a:buSzPts val="600"/>
              <a:buFont typeface="Twentieth Century"/>
              <a:buNone/>
            </a:pPr>
            <a:r>
              <a:t/>
            </a:r>
            <a:endParaRPr b="1" i="0" sz="6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Implement and model the purpose and objectives/ goals of PART</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Be familiar with the</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History of Pan American Round Table</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Website </a:t>
            </a:r>
            <a:r>
              <a:rPr b="1" i="0" lang="en-US" sz="1200" u="sng" cap="none" strike="noStrike">
                <a:solidFill>
                  <a:schemeClr val="dk1"/>
                </a:solidFill>
                <a:latin typeface="Times New Roman"/>
                <a:ea typeface="Times New Roman"/>
                <a:cs typeface="Times New Roman"/>
                <a:sym typeface="Times New Roman"/>
                <a:hlinkClick r:id="rId3">
                  <a:extLst>
                    <a:ext uri="{A12FA001-AC4F-418D-AE19-62706E023703}">
                      <ahyp:hlinkClr val="tx"/>
                    </a:ext>
                  </a:extLst>
                </a:hlinkClick>
              </a:rPr>
              <a:t>www.PARTT.org</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Local Table, State, and Alliance Constitution and By-laws</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Table Year Book</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Table Handbook</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Attend scheduled meetings and other functions</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Participate in meeting deliberations, business discussions and voting</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Nominate candidates for office or committees</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Support programs and projects</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Express gratitude for work well done by officers and other members</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Abide by the support the decisions of the majority </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Acceptable reasons for absence</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Illness</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Absence from city</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Pressing business</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Family emergency</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Bereavement</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Give financial support and annually pay dues and fees </a:t>
            </a:r>
            <a:br>
              <a:rPr b="1" i="0" lang="en-US" sz="1200" u="none" cap="none" strike="noStrike">
                <a:solidFill>
                  <a:schemeClr val="dk1"/>
                </a:solidFill>
                <a:latin typeface="Times New Roman"/>
                <a:ea typeface="Times New Roman"/>
                <a:cs typeface="Times New Roman"/>
                <a:sym typeface="Times New Roman"/>
              </a:rPr>
            </a:br>
            <a:r>
              <a:rPr b="1" i="0" lang="en-US" sz="1200" u="none" cap="none" strike="noStrike">
                <a:solidFill>
                  <a:schemeClr val="dk1"/>
                </a:solidFill>
                <a:latin typeface="Times New Roman"/>
                <a:ea typeface="Times New Roman"/>
                <a:cs typeface="Times New Roman"/>
                <a:sym typeface="Times New Roman"/>
              </a:rPr>
              <a:t>	Become involved in projects</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Serve as mentor for new members, chairpersons and/or officers</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Build self esteem</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Be a role model</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Encourage risk-taking</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Assist in accomplishment and being productive</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Encourage strengths and skills </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Create a sense of belonging</a:t>
            </a:r>
            <a:endParaRPr b="1" i="0" sz="600" u="none" cap="none" strike="noStrike">
              <a:solidFill>
                <a:schemeClr val="dk1"/>
              </a:solidFill>
              <a:latin typeface="Arial"/>
              <a:ea typeface="Arial"/>
              <a:cs typeface="Arial"/>
              <a:sym typeface="Arial"/>
            </a:endParaRPr>
          </a:p>
          <a:p>
            <a:pPr indent="-76200" lvl="1" marL="457200" marR="0" rtl="0" algn="l">
              <a:spcBef>
                <a:spcPts val="0"/>
              </a:spcBef>
              <a:spcAft>
                <a:spcPts val="0"/>
              </a:spcAft>
              <a:buClr>
                <a:schemeClr val="dk1"/>
              </a:buClr>
              <a:buSzPts val="1200"/>
              <a:buFont typeface="Times New Roman"/>
              <a:buChar char="•"/>
            </a:pPr>
            <a:r>
              <a:rPr b="1" i="0" lang="en-US" sz="1200" u="none" cap="none" strike="noStrike">
                <a:solidFill>
                  <a:schemeClr val="dk1"/>
                </a:solidFill>
                <a:latin typeface="Times New Roman"/>
                <a:ea typeface="Times New Roman"/>
                <a:cs typeface="Times New Roman"/>
                <a:sym typeface="Times New Roman"/>
              </a:rPr>
              <a:t>Communicate effectively</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Verbal</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Non-verbal</a:t>
            </a:r>
            <a:endParaRPr b="1"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Written</a:t>
            </a:r>
            <a:endParaRPr b="1" i="0" sz="600" u="none" cap="none" strike="noStrike">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19"/>
          <p:cNvSpPr/>
          <p:nvPr/>
        </p:nvSpPr>
        <p:spPr>
          <a:xfrm>
            <a:off x="304800" y="304800"/>
            <a:ext cx="8153400" cy="65556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Practice effective human relation skills</a:t>
            </a:r>
            <a:endParaRPr b="1" sz="10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Be empathetic</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Respect options and suggestions</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Treat persons as equal but with different prior knowledge</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Be genuine in your relationship</a:t>
            </a:r>
            <a:endParaRPr/>
          </a:p>
          <a:p>
            <a:pPr indent="0" lvl="0" marL="0" marR="0" rtl="0" algn="l">
              <a:spcBef>
                <a:spcPts val="0"/>
              </a:spcBef>
              <a:spcAft>
                <a:spcPts val="0"/>
              </a:spcAft>
              <a:buNone/>
            </a:pPr>
            <a:r>
              <a:t/>
            </a:r>
            <a:endParaRPr b="1" sz="1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Acknowledge contributions</a:t>
            </a:r>
            <a:endParaRPr/>
          </a:p>
          <a:p>
            <a:pPr indent="0" lvl="0" marL="0" marR="0" rtl="0" algn="l">
              <a:spcBef>
                <a:spcPts val="0"/>
              </a:spcBef>
              <a:spcAft>
                <a:spcPts val="0"/>
              </a:spcAft>
              <a:buNone/>
            </a:pPr>
            <a:r>
              <a:rPr b="1" lang="en-US" sz="1000">
                <a:solidFill>
                  <a:schemeClr val="dk1"/>
                </a:solidFill>
                <a:latin typeface="Times New Roman"/>
                <a:ea typeface="Times New Roman"/>
                <a:cs typeface="Times New Roman"/>
                <a:sym typeface="Times New Roman"/>
              </a:rPr>
              <a:t>	</a:t>
            </a:r>
            <a:r>
              <a:rPr b="1" lang="en-US" sz="1200">
                <a:solidFill>
                  <a:schemeClr val="dk1"/>
                </a:solidFill>
                <a:latin typeface="Times New Roman"/>
                <a:ea typeface="Times New Roman"/>
                <a:cs typeface="Times New Roman"/>
                <a:sym typeface="Times New Roman"/>
              </a:rPr>
              <a:t>Encourage participation</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Capitalize on strengths</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Instigate and nurture the development of new skills</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Reward work and accomplishments publicly</a:t>
            </a:r>
            <a:endParaRPr/>
          </a:p>
          <a:p>
            <a:pPr indent="0" lvl="0" marL="0" marR="0" rtl="0" algn="l">
              <a:spcBef>
                <a:spcPts val="0"/>
              </a:spcBef>
              <a:spcAft>
                <a:spcPts val="0"/>
              </a:spcAft>
              <a:buNone/>
            </a:pPr>
            <a:r>
              <a:t/>
            </a:r>
            <a:endParaRPr b="1" sz="1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Remember, members remain committed if they:</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Experience opportunity for growth</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Feel they belong</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Feel they make a difference</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Are capable of handling tasks</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Experience personal fulfillment of objectives</a:t>
            </a:r>
            <a:endParaRPr/>
          </a:p>
          <a:p>
            <a:pPr indent="0" lvl="0" marL="0" marR="0" rtl="0" algn="l">
              <a:spcBef>
                <a:spcPts val="0"/>
              </a:spcBef>
              <a:spcAft>
                <a:spcPts val="0"/>
              </a:spcAft>
              <a:buNone/>
            </a:pPr>
            <a:r>
              <a:t/>
            </a:r>
            <a:endParaRPr b="1" sz="1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Help others remember the responsibilities of the membership</a:t>
            </a:r>
            <a:endParaRPr/>
          </a:p>
          <a:p>
            <a:pPr indent="0" lvl="0" marL="0" marR="0" rtl="0" algn="l">
              <a:spcBef>
                <a:spcPts val="0"/>
              </a:spcBef>
              <a:spcAft>
                <a:spcPts val="0"/>
              </a:spcAft>
              <a:buNone/>
            </a:pPr>
            <a:r>
              <a:t/>
            </a:r>
            <a:endParaRPr b="1" sz="1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Share the responsibility of leadership by serving on committees and/or as an officer</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Attend committee meetings</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Participate in committee assignments in a timely fashion </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Support and participate in committee projects and decisions</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Facilitate and encourage all members to participate</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Assume personal responsibility to obtain information missed</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Help Historian collect information and memorabilia including who, what, when and where</a:t>
            </a:r>
            <a:endParaRPr/>
          </a:p>
          <a:p>
            <a:pPr indent="0" lvl="0" marL="0" marR="0" rtl="0" algn="l">
              <a:spcBef>
                <a:spcPts val="0"/>
              </a:spcBef>
              <a:spcAft>
                <a:spcPts val="0"/>
              </a:spcAft>
              <a:buNone/>
            </a:pPr>
            <a:r>
              <a:t/>
            </a:r>
            <a:endParaRPr b="1" sz="1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Model courteous behavior</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Speak to chair as madam</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Refrain from disturbing assembly or presiding officer through whispering, cell phones and 	restlessness</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	Refrain from calling out a motion to adjourn or question when another has the floor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
          <p:cNvSpPr/>
          <p:nvPr/>
        </p:nvSpPr>
        <p:spPr>
          <a:xfrm>
            <a:off x="381000" y="965709"/>
            <a:ext cx="8382000" cy="5062924"/>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600"/>
              <a:buFont typeface="Times New Roman"/>
              <a:buNone/>
            </a:pPr>
            <a:r>
              <a:rPr b="1" i="0" lang="en-US" sz="1600" u="sng" cap="none" strike="noStrike">
                <a:solidFill>
                  <a:schemeClr val="dk1"/>
                </a:solidFill>
                <a:latin typeface="Times New Roman"/>
                <a:ea typeface="Times New Roman"/>
                <a:cs typeface="Times New Roman"/>
                <a:sym typeface="Times New Roman"/>
              </a:rPr>
              <a:t>GUIDE FOR TABLE DIRECTORS</a:t>
            </a:r>
            <a:endParaRPr/>
          </a:p>
          <a:p>
            <a:pPr indent="0" lvl="0" marL="0" marR="0" rtl="0" algn="ctr">
              <a:lnSpc>
                <a:spcPct val="100000"/>
              </a:lnSpc>
              <a:spcBef>
                <a:spcPts val="0"/>
              </a:spcBef>
              <a:spcAft>
                <a:spcPts val="0"/>
              </a:spcAft>
              <a:buClr>
                <a:schemeClr val="dk1"/>
              </a:buClr>
              <a:buSzPts val="1600"/>
              <a:buFont typeface="Twentieth Century"/>
              <a:buNone/>
            </a:pPr>
            <a:r>
              <a:t/>
            </a:r>
            <a:endParaRPr b="1" i="0" sz="1600" u="sng"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600"/>
              <a:buFont typeface="Twentieth Century"/>
              <a:buNone/>
            </a:pPr>
            <a:r>
              <a:t/>
            </a:r>
            <a:endParaRPr b="0" i="0" sz="1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50"/>
              <a:buFont typeface="Times New Roman"/>
              <a:buNone/>
            </a:pPr>
            <a:r>
              <a:rPr b="1" i="0" lang="en-US" sz="1250" u="none" cap="none" strike="noStrike">
                <a:solidFill>
                  <a:schemeClr val="dk1"/>
                </a:solidFill>
                <a:latin typeface="Times New Roman"/>
                <a:ea typeface="Times New Roman"/>
                <a:cs typeface="Times New Roman"/>
                <a:sym typeface="Times New Roman"/>
              </a:rPr>
              <a:t>Your Table members have chosen you to lead them in the work of the Pan American Round Table.  They have put their trust in you to work on their behalf and to represent them with grace and dignity in all matters pertaining to the Pan American Round Table organization.</a:t>
            </a:r>
            <a:endParaRPr/>
          </a:p>
          <a:p>
            <a:pPr indent="0" lvl="0" marL="0" marR="0" rtl="0" algn="l">
              <a:lnSpc>
                <a:spcPct val="100000"/>
              </a:lnSpc>
              <a:spcBef>
                <a:spcPts val="0"/>
              </a:spcBef>
              <a:spcAft>
                <a:spcPts val="0"/>
              </a:spcAft>
              <a:buClr>
                <a:schemeClr val="dk1"/>
              </a:buClr>
              <a:buSzPts val="1250"/>
              <a:buFont typeface="Twentieth Century"/>
              <a:buNone/>
            </a:pPr>
            <a:r>
              <a:t/>
            </a:r>
            <a:endParaRPr b="0" i="0" sz="12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50"/>
              <a:buFont typeface="Times New Roman"/>
              <a:buNone/>
            </a:pPr>
            <a:r>
              <a:rPr b="1" i="0" lang="en-US" sz="1250" u="none" cap="none" strike="noStrike">
                <a:solidFill>
                  <a:schemeClr val="dk1"/>
                </a:solidFill>
                <a:latin typeface="Times New Roman"/>
                <a:ea typeface="Times New Roman"/>
                <a:cs typeface="Times New Roman"/>
                <a:sym typeface="Times New Roman"/>
              </a:rPr>
              <a:t>You are here today because you care, and are interested in learning and informing yourself about your duties and responsibilities and wish to do a good job.  During the time you are the Table Director, you are ultimately the one responsible for all that happens at your Table.</a:t>
            </a:r>
            <a:endParaRPr/>
          </a:p>
          <a:p>
            <a:pPr indent="0" lvl="0" marL="0" marR="0" rtl="0" algn="l">
              <a:lnSpc>
                <a:spcPct val="100000"/>
              </a:lnSpc>
              <a:spcBef>
                <a:spcPts val="0"/>
              </a:spcBef>
              <a:spcAft>
                <a:spcPts val="0"/>
              </a:spcAft>
              <a:buClr>
                <a:schemeClr val="dk1"/>
              </a:buClr>
              <a:buSzPts val="1250"/>
              <a:buFont typeface="Twentieth Century"/>
              <a:buNone/>
            </a:pPr>
            <a:r>
              <a:t/>
            </a:r>
            <a:endParaRPr b="0" i="0" sz="12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50"/>
              <a:buFont typeface="Times New Roman"/>
              <a:buNone/>
            </a:pPr>
            <a:r>
              <a:rPr b="1" i="0" lang="en-US" sz="1250" u="none" cap="none" strike="noStrike">
                <a:solidFill>
                  <a:schemeClr val="dk1"/>
                </a:solidFill>
                <a:latin typeface="Times New Roman"/>
                <a:ea typeface="Times New Roman"/>
                <a:cs typeface="Times New Roman"/>
                <a:sym typeface="Times New Roman"/>
              </a:rPr>
              <a:t>To be an informed and effective leader you must first and foremost familiarize yourself with the governing rules of your own Table.  Read your Table Constitution and Bylaws.  Table members who have previously held office are the best sources for help and information.</a:t>
            </a:r>
            <a:endParaRPr/>
          </a:p>
          <a:p>
            <a:pPr indent="0" lvl="0" marL="0" marR="0" rtl="0" algn="l">
              <a:lnSpc>
                <a:spcPct val="100000"/>
              </a:lnSpc>
              <a:spcBef>
                <a:spcPts val="0"/>
              </a:spcBef>
              <a:spcAft>
                <a:spcPts val="0"/>
              </a:spcAft>
              <a:buClr>
                <a:schemeClr val="dk1"/>
              </a:buClr>
              <a:buSzPts val="1250"/>
              <a:buFont typeface="Twentieth Century"/>
              <a:buNone/>
            </a:pPr>
            <a:r>
              <a:t/>
            </a:r>
            <a:endParaRPr b="0" i="0" sz="12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50"/>
              <a:buFont typeface="Times New Roman"/>
              <a:buNone/>
            </a:pPr>
            <a:r>
              <a:rPr b="1" i="0" lang="en-US" sz="1250" u="none" cap="none" strike="noStrike">
                <a:solidFill>
                  <a:schemeClr val="dk1"/>
                </a:solidFill>
                <a:latin typeface="Times New Roman"/>
                <a:ea typeface="Times New Roman"/>
                <a:cs typeface="Times New Roman"/>
                <a:sym typeface="Times New Roman"/>
              </a:rPr>
              <a:t>IT IS YOUR RESPONSIBILITY TO INFORM YOURSELF ON THE FOLLOWING:</a:t>
            </a:r>
            <a:endParaRPr/>
          </a:p>
          <a:p>
            <a:pPr indent="0" lvl="0" marL="0" marR="0" rtl="0" algn="l">
              <a:lnSpc>
                <a:spcPct val="100000"/>
              </a:lnSpc>
              <a:spcBef>
                <a:spcPts val="0"/>
              </a:spcBef>
              <a:spcAft>
                <a:spcPts val="0"/>
              </a:spcAft>
              <a:buClr>
                <a:schemeClr val="dk1"/>
              </a:buClr>
              <a:buSzPts val="1250"/>
              <a:buFont typeface="Twentieth Century"/>
              <a:buNone/>
            </a:pPr>
            <a:r>
              <a:t/>
            </a:r>
            <a:endParaRPr b="0" i="0" sz="125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250"/>
              <a:buFont typeface="Twentieth Century"/>
              <a:buAutoNum type="arabicPeriod"/>
            </a:pPr>
            <a:r>
              <a:rPr b="1" i="0" lang="en-US" sz="1250" u="none" cap="none" strike="noStrike">
                <a:solidFill>
                  <a:schemeClr val="dk1"/>
                </a:solidFill>
                <a:latin typeface="Times New Roman"/>
                <a:ea typeface="Times New Roman"/>
                <a:cs typeface="Times New Roman"/>
                <a:sym typeface="Times New Roman"/>
              </a:rPr>
              <a:t>Your Table Constitution and Bylaws (should be in your yearbook).</a:t>
            </a:r>
            <a:endParaRPr b="0" i="0" sz="125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250"/>
              <a:buFont typeface="Twentieth Century"/>
              <a:buAutoNum type="arabicPeriod"/>
            </a:pPr>
            <a:r>
              <a:rPr b="1" i="0" lang="en-US" sz="1250" u="none" cap="none" strike="noStrike">
                <a:solidFill>
                  <a:schemeClr val="dk1"/>
                </a:solidFill>
                <a:latin typeface="Times New Roman"/>
                <a:ea typeface="Times New Roman"/>
                <a:cs typeface="Times New Roman"/>
                <a:sym typeface="Times New Roman"/>
              </a:rPr>
              <a:t>History of the Pan American Round Tables (</a:t>
            </a:r>
            <a:r>
              <a:rPr b="1" i="0" lang="en-US" sz="1250" u="sng" cap="none" strike="noStrike">
                <a:solidFill>
                  <a:schemeClr val="dk1"/>
                </a:solidFill>
                <a:latin typeface="Times New Roman"/>
                <a:ea typeface="Times New Roman"/>
                <a:cs typeface="Times New Roman"/>
                <a:sym typeface="Times New Roman"/>
                <a:hlinkClick r:id="rId3">
                  <a:extLst>
                    <a:ext uri="{A12FA001-AC4F-418D-AE19-62706E023703}">
                      <ahyp:hlinkClr val="tx"/>
                    </a:ext>
                  </a:extLst>
                </a:hlinkClick>
              </a:rPr>
              <a:t>www.partt.org</a:t>
            </a:r>
            <a:r>
              <a:rPr b="1" i="0" lang="en-US" sz="1250" u="none" cap="none" strike="noStrike">
                <a:solidFill>
                  <a:schemeClr val="dk1"/>
                </a:solidFill>
                <a:latin typeface="Times New Roman"/>
                <a:ea typeface="Times New Roman"/>
                <a:cs typeface="Times New Roman"/>
                <a:sym typeface="Times New Roman"/>
              </a:rPr>
              <a:t>) Resource Library.</a:t>
            </a:r>
            <a:endParaRPr b="0" i="0" sz="125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250"/>
              <a:buFont typeface="Twentieth Century"/>
              <a:buAutoNum type="arabicPeriod"/>
            </a:pPr>
            <a:r>
              <a:rPr b="1" i="0" lang="en-US" sz="1250" u="none" cap="none" strike="noStrike">
                <a:solidFill>
                  <a:schemeClr val="dk1"/>
                </a:solidFill>
                <a:latin typeface="Times New Roman"/>
                <a:ea typeface="Times New Roman"/>
                <a:cs typeface="Times New Roman"/>
                <a:sym typeface="Times New Roman"/>
              </a:rPr>
              <a:t>PART Framework Constitution (</a:t>
            </a:r>
            <a:r>
              <a:rPr b="1" i="0" lang="en-US" sz="1250" u="sng" cap="none" strike="noStrike">
                <a:solidFill>
                  <a:schemeClr val="dk1"/>
                </a:solidFill>
                <a:latin typeface="Times New Roman"/>
                <a:ea typeface="Times New Roman"/>
                <a:cs typeface="Times New Roman"/>
                <a:sym typeface="Times New Roman"/>
                <a:hlinkClick r:id="rId4">
                  <a:extLst>
                    <a:ext uri="{A12FA001-AC4F-418D-AE19-62706E023703}">
                      <ahyp:hlinkClr val="tx"/>
                    </a:ext>
                  </a:extLst>
                </a:hlinkClick>
              </a:rPr>
              <a:t>www.partt.org</a:t>
            </a:r>
            <a:r>
              <a:rPr b="1" i="0" lang="en-US" sz="1250" u="none" cap="none" strike="noStrike">
                <a:solidFill>
                  <a:schemeClr val="dk1"/>
                </a:solidFill>
                <a:latin typeface="Times New Roman"/>
                <a:ea typeface="Times New Roman"/>
                <a:cs typeface="Times New Roman"/>
                <a:sym typeface="Times New Roman"/>
              </a:rPr>
              <a:t>) Resource Library/Constitution and Bylaws.</a:t>
            </a:r>
            <a:endParaRPr b="0" i="0" sz="125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250"/>
              <a:buFont typeface="Twentieth Century"/>
              <a:buAutoNum type="arabicPeriod"/>
            </a:pPr>
            <a:r>
              <a:rPr b="1" i="0" lang="en-US" sz="1250" u="none" cap="none" strike="noStrike">
                <a:solidFill>
                  <a:schemeClr val="dk1"/>
                </a:solidFill>
                <a:latin typeface="Times New Roman"/>
                <a:ea typeface="Times New Roman"/>
                <a:cs typeface="Times New Roman"/>
                <a:sym typeface="Times New Roman"/>
              </a:rPr>
              <a:t>State Constitution and Bylaws, Standing Rules (</a:t>
            </a:r>
            <a:r>
              <a:rPr b="1" i="0" lang="en-US" sz="1250" u="sng" cap="none" strike="noStrike">
                <a:solidFill>
                  <a:schemeClr val="dk1"/>
                </a:solidFill>
                <a:latin typeface="Times New Roman"/>
                <a:ea typeface="Times New Roman"/>
                <a:cs typeface="Times New Roman"/>
                <a:sym typeface="Times New Roman"/>
                <a:hlinkClick r:id="rId5">
                  <a:extLst>
                    <a:ext uri="{A12FA001-AC4F-418D-AE19-62706E023703}">
                      <ahyp:hlinkClr val="tx"/>
                    </a:ext>
                  </a:extLst>
                </a:hlinkClick>
              </a:rPr>
              <a:t>www.partt.org</a:t>
            </a:r>
            <a:r>
              <a:rPr b="1" i="0" lang="en-US" sz="1250" u="none" cap="none" strike="noStrike">
                <a:solidFill>
                  <a:schemeClr val="dk1"/>
                </a:solidFill>
                <a:latin typeface="Times New Roman"/>
                <a:ea typeface="Times New Roman"/>
                <a:cs typeface="Times New Roman"/>
                <a:sym typeface="Times New Roman"/>
              </a:rPr>
              <a:t>) Resource Library/Constitution and Bylaws.</a:t>
            </a:r>
            <a:endParaRPr b="0" i="0" sz="125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250"/>
              <a:buFont typeface="Twentieth Century"/>
              <a:buAutoNum type="arabicPeriod"/>
            </a:pPr>
            <a:r>
              <a:rPr b="1" i="0" lang="en-US" sz="1250" u="none" cap="none" strike="noStrike">
                <a:solidFill>
                  <a:schemeClr val="dk1"/>
                </a:solidFill>
                <a:latin typeface="Times New Roman"/>
                <a:ea typeface="Times New Roman"/>
                <a:cs typeface="Times New Roman"/>
                <a:sym typeface="Times New Roman"/>
              </a:rPr>
              <a:t>Alliance Constitution and Bylaws, Standing Rules (</a:t>
            </a:r>
            <a:r>
              <a:rPr b="1" i="0" lang="en-US" sz="1250" u="sng" cap="none" strike="noStrike">
                <a:solidFill>
                  <a:schemeClr val="dk1"/>
                </a:solidFill>
                <a:latin typeface="Times New Roman"/>
                <a:ea typeface="Times New Roman"/>
                <a:cs typeface="Times New Roman"/>
                <a:sym typeface="Times New Roman"/>
                <a:hlinkClick r:id="rId6">
                  <a:extLst>
                    <a:ext uri="{A12FA001-AC4F-418D-AE19-62706E023703}">
                      <ahyp:hlinkClr val="tx"/>
                    </a:ext>
                  </a:extLst>
                </a:hlinkClick>
              </a:rPr>
              <a:t>www.alianzamrp.org</a:t>
            </a:r>
            <a:r>
              <a:rPr b="1" i="0" lang="en-US" sz="1250" u="none" cap="none" strike="noStrike">
                <a:solidFill>
                  <a:schemeClr val="dk1"/>
                </a:solidFill>
                <a:latin typeface="Times New Roman"/>
                <a:ea typeface="Times New Roman"/>
                <a:cs typeface="Times New Roman"/>
                <a:sym typeface="Times New Roman"/>
              </a:rPr>
              <a:t>) Resource Library/Constitution and Bylaws.</a:t>
            </a:r>
            <a:endParaRPr b="0" i="0" sz="125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250"/>
              <a:buFont typeface="Twentieth Century"/>
              <a:buAutoNum type="arabicPeriod"/>
            </a:pPr>
            <a:r>
              <a:rPr b="1" i="0" lang="en-US" sz="1250" u="none" cap="none" strike="noStrike">
                <a:solidFill>
                  <a:schemeClr val="dk1"/>
                </a:solidFill>
                <a:latin typeface="Times New Roman"/>
                <a:ea typeface="Times New Roman"/>
                <a:cs typeface="Times New Roman"/>
                <a:sym typeface="Times New Roman"/>
              </a:rPr>
              <a:t>Protocol Guide (</a:t>
            </a:r>
            <a:r>
              <a:rPr b="1" i="0" lang="en-US" sz="1250" u="sng" cap="none" strike="noStrike">
                <a:solidFill>
                  <a:schemeClr val="dk1"/>
                </a:solidFill>
                <a:latin typeface="Times New Roman"/>
                <a:ea typeface="Times New Roman"/>
                <a:cs typeface="Times New Roman"/>
                <a:sym typeface="Times New Roman"/>
                <a:hlinkClick r:id="rId7">
                  <a:extLst>
                    <a:ext uri="{A12FA001-AC4F-418D-AE19-62706E023703}">
                      <ahyp:hlinkClr val="tx"/>
                    </a:ext>
                  </a:extLst>
                </a:hlinkClick>
              </a:rPr>
              <a:t>www.partt.org</a:t>
            </a:r>
            <a:r>
              <a:rPr b="1" i="0" lang="en-US" sz="1250" u="none" cap="none" strike="noStrike">
                <a:solidFill>
                  <a:schemeClr val="dk1"/>
                </a:solidFill>
                <a:latin typeface="Times New Roman"/>
                <a:ea typeface="Times New Roman"/>
                <a:cs typeface="Times New Roman"/>
                <a:sym typeface="Times New Roman"/>
              </a:rPr>
              <a:t>) Resource Library/Directories and Lists.</a:t>
            </a:r>
            <a:endParaRPr b="0" i="0" sz="125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250"/>
              <a:buFont typeface="Twentieth Century"/>
              <a:buAutoNum type="arabicPeriod"/>
            </a:pPr>
            <a:r>
              <a:rPr b="1" i="0" lang="en-US" sz="1250" u="none" cap="none" strike="noStrike">
                <a:solidFill>
                  <a:schemeClr val="dk1"/>
                </a:solidFill>
                <a:latin typeface="Times New Roman"/>
                <a:ea typeface="Times New Roman"/>
                <a:cs typeface="Times New Roman"/>
                <a:sym typeface="Times New Roman"/>
              </a:rPr>
              <a:t>Robert</a:t>
            </a:r>
            <a:r>
              <a:rPr b="1" i="0" lang="en-US" sz="1250" u="none" cap="none" strike="noStrike">
                <a:solidFill>
                  <a:schemeClr val="dk1"/>
                </a:solidFill>
                <a:latin typeface="Calibri"/>
                <a:ea typeface="Calibri"/>
                <a:cs typeface="Calibri"/>
                <a:sym typeface="Calibri"/>
              </a:rPr>
              <a:t>’</a:t>
            </a:r>
            <a:r>
              <a:rPr b="1" i="0" lang="en-US" sz="1250" u="none" cap="none" strike="noStrike">
                <a:solidFill>
                  <a:schemeClr val="dk1"/>
                </a:solidFill>
                <a:latin typeface="Times New Roman"/>
                <a:ea typeface="Times New Roman"/>
                <a:cs typeface="Times New Roman"/>
                <a:sym typeface="Times New Roman"/>
              </a:rPr>
              <a:t>s Rules of Order (your own copy).</a:t>
            </a:r>
            <a:endParaRPr b="0" i="0" sz="1250" u="none" cap="none"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3"/>
          <p:cNvSpPr/>
          <p:nvPr/>
        </p:nvSpPr>
        <p:spPr>
          <a:xfrm>
            <a:off x="304800" y="716313"/>
            <a:ext cx="8458200" cy="5386090"/>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ORGANIZATION</a:t>
            </a:r>
            <a:endParaRPr b="1" i="0" sz="14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As Table Director you will oversee all the work of the Table and direct the officers in their duties.  Study the duties of officers and committees and assign Table members to positions where they will be most effective.  It is helpful to pass out committee preference sheets so members can indicate the committees on which they would like to serve.  Review duties with the officers and committee chairman and check periodically to be sure duties are being performed and up to date.</a:t>
            </a:r>
            <a:endParaRPr/>
          </a:p>
          <a:p>
            <a:pPr indent="0" lvl="0" marL="0" marR="0" rtl="0" algn="l">
              <a:lnSpc>
                <a:spcPct val="100000"/>
              </a:lnSpc>
              <a:spcBef>
                <a:spcPts val="0"/>
              </a:spcBef>
              <a:spcAft>
                <a:spcPts val="0"/>
              </a:spcAft>
              <a:buClr>
                <a:schemeClr val="dk1"/>
              </a:buClr>
              <a:buSzPts val="1400"/>
              <a:buFont typeface="Twentieth Century"/>
              <a:buNone/>
            </a:pPr>
            <a:r>
              <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CORRESPONDENCE</a:t>
            </a:r>
            <a:endParaRPr b="0" i="0" sz="14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As Table Director you will receive notices, announcements, invitations, news and instructions by both email and regular mail.  The communications will be from the State Director, the State and Alliance Board members, and other Tables.  Read all communications carefully, respond on a timely basis when necessary and convey notices intended for the Table members promptly.</a:t>
            </a:r>
            <a:endParaRPr b="0" i="0" sz="11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MEETINGS</a:t>
            </a:r>
            <a:endParaRPr/>
          </a:p>
          <a:p>
            <a:pPr indent="0" lvl="0" marL="0" marR="0" rtl="0" algn="ctr">
              <a:lnSpc>
                <a:spcPct val="100000"/>
              </a:lnSpc>
              <a:spcBef>
                <a:spcPts val="0"/>
              </a:spcBef>
              <a:spcAft>
                <a:spcPts val="0"/>
              </a:spcAft>
              <a:buClr>
                <a:schemeClr val="dk1"/>
              </a:buClr>
              <a:buSzPts val="1400"/>
              <a:buFont typeface="Twentieth Century"/>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Start general meetings and board meetings on time.  Your members expect it.</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Draw up an agenda outline and organize the meeting in detail on the outline.  Give a copy to the Recording Secretary to help her take minutes.  Stay on agenda, follow the outline, maintain a steady pace, and do not let the meeting DRAG.</a:t>
            </a:r>
            <a:endParaRPr b="0" i="0" sz="12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MINUTES</a:t>
            </a:r>
            <a:endParaRPr/>
          </a:p>
          <a:p>
            <a:pPr indent="0" lvl="0" marL="0" marR="0" rtl="0" algn="ctr">
              <a:lnSpc>
                <a:spcPct val="100000"/>
              </a:lnSpc>
              <a:spcBef>
                <a:spcPts val="0"/>
              </a:spcBef>
              <a:spcAft>
                <a:spcPts val="0"/>
              </a:spcAft>
              <a:buClr>
                <a:schemeClr val="dk1"/>
              </a:buClr>
              <a:buSzPts val="1400"/>
              <a:buFont typeface="Twentieth Century"/>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Correct minutes are very important.  Be sure the secretary records details of the meeting accurately.  Especially important to record correctly are the financial reports, decisions, voting results and amendments</a:t>
            </a:r>
            <a:r>
              <a:rPr b="1" i="0" lang="en-US" sz="1400" u="none" cap="none" strike="noStrike">
                <a:solidFill>
                  <a:schemeClr val="dk1"/>
                </a:solidFill>
                <a:latin typeface="Times New Roman"/>
                <a:ea typeface="Times New Roman"/>
                <a:cs typeface="Times New Roman"/>
                <a:sym typeface="Times New Roman"/>
              </a:rPr>
              <a:t>.</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PROGRAMS</a:t>
            </a:r>
            <a:endParaRPr/>
          </a:p>
          <a:p>
            <a:pPr indent="0" lvl="0" marL="0" marR="0" rtl="0" algn="ctr">
              <a:lnSpc>
                <a:spcPct val="100000"/>
              </a:lnSpc>
              <a:spcBef>
                <a:spcPts val="0"/>
              </a:spcBef>
              <a:spcAft>
                <a:spcPts val="0"/>
              </a:spcAft>
              <a:buClr>
                <a:schemeClr val="dk1"/>
              </a:buClr>
              <a:buSzPts val="1400"/>
              <a:buFont typeface="Twentieth Century"/>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As Table Director you are the </a:t>
            </a:r>
            <a:r>
              <a:rPr b="1" i="0" lang="en-US" sz="1200" u="none" cap="none" strike="noStrike">
                <a:solidFill>
                  <a:schemeClr val="dk1"/>
                </a:solidFill>
                <a:latin typeface="Calibri"/>
                <a:ea typeface="Calibri"/>
                <a:cs typeface="Calibri"/>
                <a:sym typeface="Calibri"/>
              </a:rPr>
              <a:t>“</a:t>
            </a:r>
            <a:r>
              <a:rPr b="1" i="0" lang="en-US" sz="1200" u="none" cap="none" strike="noStrike">
                <a:solidFill>
                  <a:schemeClr val="dk1"/>
                </a:solidFill>
                <a:latin typeface="Times New Roman"/>
                <a:ea typeface="Times New Roman"/>
                <a:cs typeface="Times New Roman"/>
                <a:sym typeface="Times New Roman"/>
              </a:rPr>
              <a:t>The Chair</a:t>
            </a:r>
            <a:r>
              <a:rPr b="1" i="0" lang="en-US" sz="1200" u="none" cap="none" strike="noStrike">
                <a:solidFill>
                  <a:schemeClr val="dk1"/>
                </a:solidFill>
                <a:latin typeface="Calibri"/>
                <a:ea typeface="Calibri"/>
                <a:cs typeface="Calibri"/>
                <a:sym typeface="Calibri"/>
              </a:rPr>
              <a:t>”</a:t>
            </a:r>
            <a:r>
              <a:rPr b="1" i="0" lang="en-US" sz="1200" u="none" cap="none" strike="noStrike">
                <a:solidFill>
                  <a:schemeClr val="dk1"/>
                </a:solidFill>
                <a:latin typeface="Times New Roman"/>
                <a:ea typeface="Times New Roman"/>
                <a:cs typeface="Times New Roman"/>
                <a:sym typeface="Times New Roman"/>
              </a:rPr>
              <a:t> until the meeting is adjourned.  If there is a program scheduled, introduce the Program Chairman to the membership.  When a guest speaker is scheduled to give a program have it understood how long the presentation will last, and verify before the speaker begins.  Work with the Program Chairman and committee to arrange for programs that focus on Pan Americanism and subjects related to the culture, customs, language, arts, history, literature and geography of the countries in the Western Hemisphere.</a:t>
            </a:r>
            <a:endParaRPr b="0" i="0" sz="12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4"/>
          <p:cNvSpPr/>
          <p:nvPr/>
        </p:nvSpPr>
        <p:spPr>
          <a:xfrm>
            <a:off x="228600" y="331747"/>
            <a:ext cx="8534400" cy="6263253"/>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DIRECTOR</a:t>
            </a:r>
            <a:r>
              <a:rPr b="1" i="0" lang="en-US" sz="1400" u="sng" cap="none" strike="noStrike">
                <a:solidFill>
                  <a:schemeClr val="dk1"/>
                </a:solidFill>
                <a:latin typeface="Calibri"/>
                <a:ea typeface="Calibri"/>
                <a:cs typeface="Calibri"/>
                <a:sym typeface="Calibri"/>
              </a:rPr>
              <a:t>’</a:t>
            </a:r>
            <a:r>
              <a:rPr b="1" i="0" lang="en-US" sz="1400" u="sng" cap="none" strike="noStrike">
                <a:solidFill>
                  <a:schemeClr val="dk1"/>
                </a:solidFill>
                <a:latin typeface="Times New Roman"/>
                <a:ea typeface="Times New Roman"/>
                <a:cs typeface="Times New Roman"/>
                <a:sym typeface="Times New Roman"/>
              </a:rPr>
              <a:t>S NOTEBOOK</a:t>
            </a:r>
            <a:endParaRPr/>
          </a:p>
          <a:p>
            <a:pPr indent="0" lvl="0" marL="0" marR="0" rtl="0" algn="ctr">
              <a:lnSpc>
                <a:spcPct val="100000"/>
              </a:lnSpc>
              <a:spcBef>
                <a:spcPts val="0"/>
              </a:spcBef>
              <a:spcAft>
                <a:spcPts val="0"/>
              </a:spcAft>
              <a:buClr>
                <a:schemeClr val="dk1"/>
              </a:buClr>
              <a:buSzPts val="1400"/>
              <a:buFont typeface="Twentieth Century"/>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Organize a Director</a:t>
            </a:r>
            <a:r>
              <a:rPr b="1" i="0" lang="en-US" sz="1300" u="none" cap="none" strike="noStrike">
                <a:solidFill>
                  <a:schemeClr val="dk1"/>
                </a:solidFill>
                <a:latin typeface="Calibri"/>
                <a:ea typeface="Calibri"/>
                <a:cs typeface="Calibri"/>
                <a:sym typeface="Calibri"/>
              </a:rPr>
              <a:t>’</a:t>
            </a:r>
            <a:r>
              <a:rPr b="1" i="0" lang="en-US" sz="1300" u="none" cap="none" strike="noStrike">
                <a:solidFill>
                  <a:schemeClr val="dk1"/>
                </a:solidFill>
                <a:latin typeface="Times New Roman"/>
                <a:ea typeface="Times New Roman"/>
                <a:cs typeface="Times New Roman"/>
                <a:sym typeface="Times New Roman"/>
              </a:rPr>
              <a:t>s Notebook.  Make an index tab for each meeting.  File your agendas, minutes, financial reports, programs and all pertinent materials.  When you finish your term of office, pass your Director</a:t>
            </a:r>
            <a:r>
              <a:rPr b="1" i="0" lang="en-US" sz="1300" u="none" cap="none" strike="noStrike">
                <a:solidFill>
                  <a:schemeClr val="dk1"/>
                </a:solidFill>
                <a:latin typeface="Calibri"/>
                <a:ea typeface="Calibri"/>
                <a:cs typeface="Calibri"/>
                <a:sym typeface="Calibri"/>
              </a:rPr>
              <a:t>’</a:t>
            </a:r>
            <a:r>
              <a:rPr b="1" i="0" lang="en-US" sz="1300" u="none" cap="none" strike="noStrike">
                <a:solidFill>
                  <a:schemeClr val="dk1"/>
                </a:solidFill>
                <a:latin typeface="Times New Roman"/>
                <a:ea typeface="Times New Roman"/>
                <a:cs typeface="Times New Roman"/>
                <a:sym typeface="Times New Roman"/>
              </a:rPr>
              <a:t>s Notebook (and all previous ones) to the new Director as a reference guide for her.  Make a complete DUPLICATE COPY of the notebook to KEEP for yourself.</a:t>
            </a:r>
            <a:endParaRPr/>
          </a:p>
          <a:p>
            <a:pPr indent="0" lvl="0" marL="0" marR="0" rtl="0" algn="l">
              <a:lnSpc>
                <a:spcPct val="100000"/>
              </a:lnSpc>
              <a:spcBef>
                <a:spcPts val="0"/>
              </a:spcBef>
              <a:spcAft>
                <a:spcPts val="0"/>
              </a:spcAft>
              <a:buClr>
                <a:schemeClr val="dk1"/>
              </a:buClr>
              <a:buSzPts val="1300"/>
              <a:buFont typeface="Twentieth Century"/>
              <a:buNone/>
            </a:pPr>
            <a:r>
              <a:t/>
            </a:r>
            <a:endParaRPr b="0" i="0" sz="13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300"/>
              <a:buFont typeface="Times New Roman"/>
              <a:buNone/>
            </a:pPr>
            <a:r>
              <a:rPr b="1" i="0" lang="en-US" sz="1300" u="sng" cap="none" strike="noStrike">
                <a:solidFill>
                  <a:schemeClr val="dk1"/>
                </a:solidFill>
                <a:latin typeface="Times New Roman"/>
                <a:ea typeface="Times New Roman"/>
                <a:cs typeface="Times New Roman"/>
                <a:sym typeface="Times New Roman"/>
              </a:rPr>
              <a:t>PAN AMERI</a:t>
            </a:r>
            <a:r>
              <a:rPr b="1" i="0" lang="en-US" sz="1400" u="sng" cap="none" strike="noStrike">
                <a:solidFill>
                  <a:schemeClr val="dk1"/>
                </a:solidFill>
                <a:latin typeface="Times New Roman"/>
                <a:ea typeface="Times New Roman"/>
                <a:cs typeface="Times New Roman"/>
                <a:sym typeface="Times New Roman"/>
              </a:rPr>
              <a:t>CAN COUNTRIES</a:t>
            </a:r>
            <a:endParaRPr/>
          </a:p>
          <a:p>
            <a:pPr indent="0" lvl="0" marL="0" marR="0" rtl="0" algn="ctr">
              <a:lnSpc>
                <a:spcPct val="100000"/>
              </a:lnSpc>
              <a:spcBef>
                <a:spcPts val="0"/>
              </a:spcBef>
              <a:spcAft>
                <a:spcPts val="0"/>
              </a:spcAft>
              <a:buClr>
                <a:schemeClr val="dk1"/>
              </a:buClr>
              <a:buSzPts val="1400"/>
              <a:buFont typeface="Twentieth Century"/>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Tables may represent the original 21 American Republics, Canada and any of the 35 countries that are members of the OAS at present.   The OAS removed a 47 year old ban of Cuba from the OAS, Cuba can take a seat only after a process to ensure it is </a:t>
            </a:r>
            <a:r>
              <a:rPr b="1" i="0" lang="en-US" sz="1300" u="none" cap="none" strike="noStrike">
                <a:solidFill>
                  <a:schemeClr val="dk1"/>
                </a:solidFill>
                <a:latin typeface="Calibri"/>
                <a:ea typeface="Calibri"/>
                <a:cs typeface="Calibri"/>
                <a:sym typeface="Calibri"/>
              </a:rPr>
              <a:t>“</a:t>
            </a:r>
            <a:r>
              <a:rPr b="1" i="0" lang="en-US" sz="1300" u="none" cap="none" strike="noStrike">
                <a:solidFill>
                  <a:schemeClr val="dk1"/>
                </a:solidFill>
                <a:latin typeface="Times New Roman"/>
                <a:ea typeface="Times New Roman"/>
                <a:cs typeface="Times New Roman"/>
                <a:sym typeface="Times New Roman"/>
              </a:rPr>
              <a:t>in conformity with the practices, purposes and principles of the OAS.</a:t>
            </a:r>
            <a:r>
              <a:rPr b="1" i="0" lang="en-US" sz="1300" u="none" cap="none" strike="noStrike">
                <a:solidFill>
                  <a:schemeClr val="dk1"/>
                </a:solidFill>
                <a:latin typeface="Calibri"/>
                <a:ea typeface="Calibri"/>
                <a:cs typeface="Calibri"/>
                <a:sym typeface="Calibri"/>
              </a:rPr>
              <a:t>”</a:t>
            </a:r>
            <a:r>
              <a:rPr b="1" i="0" lang="en-US" sz="1300" u="none" cap="none" strike="noStrike">
                <a:solidFill>
                  <a:schemeClr val="dk1"/>
                </a:solidFill>
                <a:latin typeface="Times New Roman"/>
                <a:ea typeface="Times New Roman"/>
                <a:cs typeface="Times New Roman"/>
                <a:sym typeface="Times New Roman"/>
              </a:rPr>
              <a:t>  Currently, Havana, has decided not to accept re-admission to the hemispheric body.  Since the last suspension 47 years ago of Cuba, the OAS has suspended the country of Honduras, as of July 5, 2009.</a:t>
            </a:r>
            <a:endParaRPr/>
          </a:p>
          <a:p>
            <a:pPr indent="0" lvl="0" marL="0" marR="0" rtl="0" algn="l">
              <a:lnSpc>
                <a:spcPct val="100000"/>
              </a:lnSpc>
              <a:spcBef>
                <a:spcPts val="0"/>
              </a:spcBef>
              <a:spcAft>
                <a:spcPts val="0"/>
              </a:spcAft>
              <a:buClr>
                <a:schemeClr val="dk1"/>
              </a:buClr>
              <a:buSzPts val="1400"/>
              <a:buFont typeface="Twentieth Century"/>
              <a:buNone/>
            </a:pPr>
            <a:r>
              <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ORGANIZATION OF AMERICAN STATES</a:t>
            </a:r>
            <a:endParaRPr/>
          </a:p>
          <a:p>
            <a:pPr indent="0" lvl="0" marL="0" marR="0" rtl="0" algn="ctr">
              <a:lnSpc>
                <a:spcPct val="100000"/>
              </a:lnSpc>
              <a:spcBef>
                <a:spcPts val="0"/>
              </a:spcBef>
              <a:spcAft>
                <a:spcPts val="0"/>
              </a:spcAft>
              <a:buClr>
                <a:schemeClr val="dk1"/>
              </a:buClr>
              <a:buSzPts val="1400"/>
              <a:buFont typeface="Twentieth Century"/>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On April 14, 1890 in Washington, D.C., the First International Conference of American States founded the International Union of American Republics.  In 1910, the International Union became the Union of American Republics, and the Commercial Bureau became the Pan American Union.  The Charter that transformed the Union of American Republics into the Organization of American States and Pan American Union into the OAS General Secretariat, was signed in Bogota, Colombia, in 1948.</a:t>
            </a:r>
            <a:endParaRPr b="0" i="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Alliance,  Zone 1 representative, is Vice Chairman of the OAS Committee.</a:t>
            </a:r>
            <a:endParaRPr/>
          </a:p>
          <a:p>
            <a:pPr indent="0" lvl="0" marL="0" marR="0" rtl="0" algn="l">
              <a:lnSpc>
                <a:spcPct val="100000"/>
              </a:lnSpc>
              <a:spcBef>
                <a:spcPts val="0"/>
              </a:spcBef>
              <a:spcAft>
                <a:spcPts val="0"/>
              </a:spcAft>
              <a:buClr>
                <a:schemeClr val="dk1"/>
              </a:buClr>
              <a:buSzPts val="1300"/>
              <a:buFont typeface="Twentieth Century"/>
              <a:buNone/>
            </a:pPr>
            <a:r>
              <a:t/>
            </a:r>
            <a:endParaRPr b="0" i="0" sz="13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FINANCE</a:t>
            </a:r>
            <a:endParaRPr/>
          </a:p>
          <a:p>
            <a:pPr indent="0" lvl="0" marL="0" marR="0" rtl="0" algn="ctr">
              <a:lnSpc>
                <a:spcPct val="100000"/>
              </a:lnSpc>
              <a:spcBef>
                <a:spcPts val="0"/>
              </a:spcBef>
              <a:spcAft>
                <a:spcPts val="0"/>
              </a:spcAft>
              <a:buClr>
                <a:schemeClr val="dk1"/>
              </a:buClr>
              <a:buSzPts val="1400"/>
              <a:buFont typeface="Twentieth Century"/>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Each Table in  the State is a Subordinate Group of the Pan American Round Tables of Texas, a Texas corporation.  To ensure continued recognition of tax-exempt status, the State Director is required by the IRS to maintain a group file showing all income and expenses of the organization.  This requirement includes individual financial statements from each Table</a:t>
            </a:r>
            <a:r>
              <a:rPr b="1" i="0" lang="en-US" sz="1400" u="none" cap="none" strike="noStrike">
                <a:solidFill>
                  <a:schemeClr val="dk1"/>
                </a:solidFill>
                <a:latin typeface="Times New Roman"/>
                <a:ea typeface="Times New Roman"/>
                <a:cs typeface="Times New Roman"/>
                <a:sym typeface="Times New Roman"/>
              </a:rPr>
              <a:t>.  </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5"/>
          <p:cNvSpPr/>
          <p:nvPr/>
        </p:nvSpPr>
        <p:spPr>
          <a:xfrm>
            <a:off x="304800" y="-325394"/>
            <a:ext cx="8610600" cy="7494359"/>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300"/>
              <a:buFont typeface="Twentieth Century"/>
              <a:buNone/>
            </a:pPr>
            <a:r>
              <a:t/>
            </a:r>
            <a:endParaRPr b="1" i="0" sz="13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300"/>
              <a:buFont typeface="Twentieth Century"/>
              <a:buNone/>
            </a:pPr>
            <a:r>
              <a:t/>
            </a:r>
            <a:endParaRPr b="1" i="0" sz="13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300"/>
              <a:buFont typeface="Twentieth Century"/>
              <a:buNone/>
            </a:pPr>
            <a:r>
              <a:t/>
            </a:r>
            <a:endParaRPr b="1" i="0" sz="13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Therefore, as Table Director you are responsible for sending to the State Director a Table financial statement signed by your Treasurer by June 15</a:t>
            </a:r>
            <a:r>
              <a:rPr b="1" baseline="30000" i="0" lang="en-US" sz="1300" u="none" cap="none" strike="noStrike">
                <a:solidFill>
                  <a:schemeClr val="dk1"/>
                </a:solidFill>
                <a:latin typeface="Times New Roman"/>
                <a:ea typeface="Times New Roman"/>
                <a:cs typeface="Times New Roman"/>
                <a:sym typeface="Times New Roman"/>
              </a:rPr>
              <a:t>th</a:t>
            </a:r>
            <a:r>
              <a:rPr b="1" i="0" lang="en-US" sz="1300" u="none" cap="none" strike="noStrike">
                <a:solidFill>
                  <a:schemeClr val="dk1"/>
                </a:solidFill>
                <a:latin typeface="Times New Roman"/>
                <a:ea typeface="Times New Roman"/>
                <a:cs typeface="Times New Roman"/>
                <a:sym typeface="Times New Roman"/>
              </a:rPr>
              <a:t> of each year.  (Form Included).  PARTT maintains this data to satisfy an IRS audit.  In addition to the financial statement, in 2008 the organization began the filing of the electronic IRS Form 990-N.</a:t>
            </a:r>
            <a:endParaRPr/>
          </a:p>
          <a:p>
            <a:pPr indent="0" lvl="0" marL="0" marR="0" rtl="0" algn="l">
              <a:lnSpc>
                <a:spcPct val="100000"/>
              </a:lnSpc>
              <a:spcBef>
                <a:spcPts val="0"/>
              </a:spcBef>
              <a:spcAft>
                <a:spcPts val="0"/>
              </a:spcAft>
              <a:buClr>
                <a:schemeClr val="dk1"/>
              </a:buClr>
              <a:buSzPts val="1300"/>
              <a:buFont typeface="Twentieth Century"/>
              <a:buNone/>
            </a:pPr>
            <a:r>
              <a:t/>
            </a:r>
            <a:endParaRPr b="1" i="0" sz="1300" u="none" cap="none" strike="noStrike">
              <a:solidFill>
                <a:schemeClr val="dk1"/>
              </a:solidFill>
              <a:latin typeface="Times New Roman"/>
              <a:ea typeface="Times New Roman"/>
              <a:cs typeface="Times New Roman"/>
              <a:sym typeface="Times New Roman"/>
            </a:endParaRPr>
          </a:p>
          <a:p>
            <a:pPr indent="0" lvl="0" marL="0" marR="0" rtl="0" algn="ctr">
              <a:spcBef>
                <a:spcPts val="0"/>
              </a:spcBef>
              <a:spcAft>
                <a:spcPts val="0"/>
              </a:spcAft>
              <a:buNone/>
            </a:pPr>
            <a:r>
              <a:rPr b="1" i="0" lang="en-US" sz="1300" u="sng" cap="none" strike="noStrike">
                <a:solidFill>
                  <a:schemeClr val="dk1"/>
                </a:solidFill>
                <a:latin typeface="Twentieth Century"/>
                <a:ea typeface="Twentieth Century"/>
                <a:cs typeface="Twentieth Century"/>
                <a:sym typeface="Twentieth Century"/>
              </a:rPr>
              <a:t>How do I file the e-Postcard?</a:t>
            </a:r>
            <a:endParaRPr b="0" i="0" sz="1300" u="none" cap="none" strike="noStrike">
              <a:solidFill>
                <a:schemeClr val="dk1"/>
              </a:solidFill>
              <a:latin typeface="Twentieth Century"/>
              <a:ea typeface="Twentieth Century"/>
              <a:cs typeface="Twentieth Century"/>
              <a:sym typeface="Twentieth Century"/>
            </a:endParaRPr>
          </a:p>
          <a:p>
            <a:pPr indent="0" lvl="0" marL="0" marR="0" rtl="0" algn="l">
              <a:spcBef>
                <a:spcPts val="0"/>
              </a:spcBef>
              <a:spcAft>
                <a:spcPts val="0"/>
              </a:spcAft>
              <a:buNone/>
            </a:pPr>
            <a:r>
              <a:rPr b="1" i="0" lang="en-US" sz="1300" u="none" cap="none" strike="noStrike">
                <a:solidFill>
                  <a:schemeClr val="dk1"/>
                </a:solidFill>
                <a:latin typeface="Twentieth Century"/>
                <a:ea typeface="Twentieth Century"/>
                <a:cs typeface="Twentieth Century"/>
                <a:sym typeface="Twentieth Century"/>
              </a:rPr>
              <a:t>The e-Postcard is filed electronically by answering fewer than ten questions in an online form.  When you link to the system, you leave the IRS site and file the e-Postcard with the IRS through our trusted partner Urban Institute.  If you have trouble linking to the filing system through the IRS website, the URL for the Urban Institute site is </a:t>
            </a:r>
            <a:r>
              <a:rPr b="1" i="0" lang="en-US" sz="1300" u="sng" cap="none" strike="noStrike">
                <a:solidFill>
                  <a:schemeClr val="dk1"/>
                </a:solidFill>
                <a:latin typeface="Twentieth Century"/>
                <a:ea typeface="Twentieth Century"/>
                <a:cs typeface="Twentieth Century"/>
                <a:sym typeface="Twentieth Century"/>
                <a:hlinkClick r:id="rId3">
                  <a:extLst>
                    <a:ext uri="{A12FA001-AC4F-418D-AE19-62706E023703}">
                      <ahyp:hlinkClr val="tx"/>
                    </a:ext>
                  </a:extLst>
                </a:hlinkClick>
              </a:rPr>
              <a:t>http://epostcard.form990.org</a:t>
            </a:r>
            <a:r>
              <a:rPr b="1" i="0" lang="en-US" sz="1300" u="none" cap="none" strike="noStrike">
                <a:solidFill>
                  <a:schemeClr val="dk1"/>
                </a:solidFill>
                <a:latin typeface="Twentieth Century"/>
                <a:ea typeface="Twentieth Century"/>
                <a:cs typeface="Twentieth Century"/>
                <a:sym typeface="Twentieth Century"/>
              </a:rPr>
              <a:t> .  The form must be completed and filed electronically.  There is NO paper form..</a:t>
            </a:r>
            <a:endParaRPr b="1" i="0" sz="13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300"/>
              <a:buFont typeface="Twentieth Century"/>
              <a:buNone/>
            </a:pPr>
            <a:r>
              <a:t/>
            </a:r>
            <a:endParaRPr b="0" i="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PART is a non-profit organization, exclusively charitable and educational in purpose.  Funds solicited or raised for purposes other than scholarships, convention expenses and Table administrative expenses can result in the entire organization losing its Tax Exempt Status.</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PART STATE CONVENTIONS</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The Texas State Convention is held </a:t>
            </a:r>
            <a:r>
              <a:rPr b="1" lang="en-US" sz="1300">
                <a:solidFill>
                  <a:schemeClr val="dk1"/>
                </a:solidFill>
                <a:latin typeface="Times New Roman"/>
                <a:ea typeface="Times New Roman"/>
                <a:cs typeface="Times New Roman"/>
                <a:sym typeface="Times New Roman"/>
              </a:rPr>
              <a:t>currently every two</a:t>
            </a:r>
            <a:r>
              <a:rPr b="1" i="0" lang="en-US" sz="1300" u="none" cap="none" strike="noStrike">
                <a:solidFill>
                  <a:schemeClr val="dk1"/>
                </a:solidFill>
                <a:latin typeface="Times New Roman"/>
                <a:ea typeface="Times New Roman"/>
                <a:cs typeface="Times New Roman"/>
                <a:sym typeface="Times New Roman"/>
              </a:rPr>
              <a:t> years.  Attend your State Convention and encourage Table members to attend also.  Your Table must elect two delegates and one alternate to attend the convention to represent your Table.  State conventions give the opportunity to socialize with women of other Tables across the State and share similar interests and build lasting friendships.</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TABLE OFFICER </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Table officers should be elected prior to the date of the Biennial State Convention.  Send the name of your elected Table Director (even if she is the same  director from the previous year) including mailing address, phone numbers (home &amp; cell) and email address to the State Director immediately after the convention.</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YEARBOOKS</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Send hard copies of the yearbook as soon as possible to the State Director, Corresponding Secretary, Area Director, Historian, Parliamentarian, Archives Chairman.  Send electronic copies to the Publications Chairman, Alliance Director General, Alliance Zone I Director and Alliance Treasurer. </a:t>
            </a:r>
            <a:endParaRPr b="0" i="0" sz="13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1" i="0" lang="en-US" sz="1300" u="none" cap="none" strike="noStrike">
                <a:solidFill>
                  <a:schemeClr val="dk1"/>
                </a:solidFill>
                <a:latin typeface="Times New Roman"/>
                <a:ea typeface="Times New Roman"/>
                <a:cs typeface="Times New Roman"/>
                <a:sym typeface="Times New Roman"/>
              </a:rPr>
              <a:t>NOTE:  </a:t>
            </a:r>
            <a:endParaRPr/>
          </a:p>
          <a:p>
            <a:pPr indent="0" lvl="0" marL="0" marR="0" rtl="0" algn="l">
              <a:spcBef>
                <a:spcPts val="0"/>
              </a:spcBef>
              <a:spcAft>
                <a:spcPts val="0"/>
              </a:spcAft>
              <a:buNone/>
            </a:pPr>
            <a:r>
              <a:rPr b="1" i="0" lang="en-US" sz="1300" u="none" cap="none" strike="noStrike">
                <a:solidFill>
                  <a:schemeClr val="dk1"/>
                </a:solidFill>
                <a:latin typeface="Times New Roman"/>
                <a:ea typeface="Times New Roman"/>
                <a:cs typeface="Times New Roman"/>
                <a:sym typeface="Times New Roman"/>
              </a:rPr>
              <a:t>State Corresponding Secretary: Letty Ramon, 1021-A S. Closner Blvd., Edinburg, TX  78539 (956) 207-1511.</a:t>
            </a:r>
            <a:endParaRPr b="0" i="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Publications Chairman:  </a:t>
            </a:r>
            <a:r>
              <a:rPr b="1" lang="en-US" sz="1300">
                <a:solidFill>
                  <a:schemeClr val="dk1"/>
                </a:solidFill>
                <a:latin typeface="Times New Roman"/>
                <a:ea typeface="Times New Roman"/>
                <a:cs typeface="Times New Roman"/>
                <a:sym typeface="Times New Roman"/>
              </a:rPr>
              <a:t>Mitzi Patino Eastman</a:t>
            </a:r>
            <a:r>
              <a:rPr b="1" i="0" lang="en-US" sz="1300" u="none" cap="none" strike="noStrike">
                <a:solidFill>
                  <a:schemeClr val="dk1"/>
                </a:solidFill>
                <a:latin typeface="Times New Roman"/>
                <a:ea typeface="Times New Roman"/>
                <a:cs typeface="Times New Roman"/>
                <a:sym typeface="Times New Roman"/>
              </a:rPr>
              <a:t>, email: pmmteast@gmail.com  </a:t>
            </a:r>
            <a:endParaRPr/>
          </a:p>
          <a:p>
            <a:pPr indent="0" lvl="0" marL="0" marR="0" rtl="0" algn="l">
              <a:spcBef>
                <a:spcPts val="0"/>
              </a:spcBef>
              <a:spcAft>
                <a:spcPts val="0"/>
              </a:spcAft>
              <a:buNone/>
            </a:pPr>
            <a:r>
              <a:rPr b="1" i="0" lang="en-US" sz="1300" u="none" cap="none" strike="noStrike">
                <a:solidFill>
                  <a:schemeClr val="dk1"/>
                </a:solidFill>
                <a:latin typeface="Times New Roman"/>
                <a:ea typeface="Times New Roman"/>
                <a:cs typeface="Times New Roman"/>
                <a:sym typeface="Times New Roman"/>
              </a:rPr>
              <a:t>	</a:t>
            </a:r>
            <a:endParaRPr b="0" i="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    </a:t>
            </a:r>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6"/>
          <p:cNvSpPr/>
          <p:nvPr/>
        </p:nvSpPr>
        <p:spPr>
          <a:xfrm>
            <a:off x="457200" y="186994"/>
            <a:ext cx="8382000" cy="6647974"/>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STATE NOMINATING COMMITTEE</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(Elected by the State Board at the Interim Board Meeting)</a:t>
            </a:r>
            <a:endParaRPr/>
          </a:p>
          <a:p>
            <a:pPr indent="0" lvl="0" marL="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STATE SCRAPBOOK</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Remind the Table Historian to send clearly labeled photographs, newspaper clippings, state director’s visits and other items of interest about the Table to the State Historian, </a:t>
            </a:r>
            <a:r>
              <a:rPr b="1" lang="en-US" sz="1300">
                <a:solidFill>
                  <a:schemeClr val="dk1"/>
                </a:solidFill>
                <a:latin typeface="Times New Roman"/>
                <a:ea typeface="Times New Roman"/>
                <a:cs typeface="Times New Roman"/>
                <a:sym typeface="Times New Roman"/>
              </a:rPr>
              <a:t>Lucy Mancha, 2406 2</a:t>
            </a:r>
            <a:r>
              <a:rPr b="1" baseline="30000" lang="en-US" sz="1300">
                <a:solidFill>
                  <a:schemeClr val="dk1"/>
                </a:solidFill>
                <a:latin typeface="Times New Roman"/>
                <a:ea typeface="Times New Roman"/>
                <a:cs typeface="Times New Roman"/>
                <a:sym typeface="Times New Roman"/>
              </a:rPr>
              <a:t>nd</a:t>
            </a:r>
            <a:r>
              <a:rPr b="1" lang="en-US" sz="1300">
                <a:solidFill>
                  <a:schemeClr val="dk1"/>
                </a:solidFill>
                <a:latin typeface="Times New Roman"/>
                <a:ea typeface="Times New Roman"/>
                <a:cs typeface="Times New Roman"/>
                <a:sym typeface="Times New Roman"/>
              </a:rPr>
              <a:t> Street, Eagle Pass, TX  78852</a:t>
            </a:r>
            <a:r>
              <a:rPr b="1" i="0" lang="en-US" sz="1300" u="none" cap="none" strike="noStrike">
                <a:solidFill>
                  <a:schemeClr val="dk1"/>
                </a:solidFill>
                <a:latin typeface="Times New Roman"/>
                <a:ea typeface="Times New Roman"/>
                <a:cs typeface="Times New Roman"/>
                <a:sym typeface="Times New Roman"/>
              </a:rPr>
              <a:t>.</a:t>
            </a:r>
            <a:endParaRPr/>
          </a:p>
          <a:p>
            <a:pPr indent="0" lvl="0" marL="0" marR="0" rtl="0" algn="l">
              <a:lnSpc>
                <a:spcPct val="100000"/>
              </a:lnSpc>
              <a:spcBef>
                <a:spcPts val="0"/>
              </a:spcBef>
              <a:spcAft>
                <a:spcPts val="0"/>
              </a:spcAft>
              <a:buClr>
                <a:schemeClr val="dk1"/>
              </a:buClr>
              <a:buSzPts val="1400"/>
              <a:buFont typeface="Times New Roman"/>
              <a:buNone/>
            </a:pPr>
            <a:r>
              <a:rPr b="1" i="0" lang="en-US" sz="1400" u="none" cap="none" strike="noStrike">
                <a:solidFill>
                  <a:schemeClr val="dk1"/>
                </a:solidFill>
                <a:latin typeface="Times New Roman"/>
                <a:ea typeface="Times New Roman"/>
                <a:cs typeface="Times New Roman"/>
                <a:sym typeface="Times New Roman"/>
              </a:rPr>
              <a:t>Email: lucymancha16@hotmail.com</a:t>
            </a:r>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ARCHIVES</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State Archives are kept at The University of Texas San Antonio Library Archives located at the Institute of Texas Cultures in Hemisphere Park.</a:t>
            </a:r>
            <a:endParaRPr b="0" i="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Archives chairman is:  Laura Uzdavines, San Antonio, Texas 78230  Email:  uzdavinl@yahoo.com</a:t>
            </a:r>
            <a:endParaRPr/>
          </a:p>
          <a:p>
            <a:pPr indent="0" lvl="0" marL="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PAN AMERICANA TEXANA</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Send Table news to Publications Chair, </a:t>
            </a:r>
            <a:r>
              <a:rPr b="1" lang="en-US" sz="1300">
                <a:solidFill>
                  <a:schemeClr val="dk1"/>
                </a:solidFill>
                <a:latin typeface="Times New Roman"/>
                <a:ea typeface="Times New Roman"/>
                <a:cs typeface="Times New Roman"/>
                <a:sym typeface="Times New Roman"/>
              </a:rPr>
              <a:t>Mitzi Patino Eastman, </a:t>
            </a:r>
            <a:r>
              <a:rPr b="1" i="0" lang="en-US" sz="1300" u="none" cap="none" strike="noStrike">
                <a:solidFill>
                  <a:srgbClr val="1482AB"/>
                </a:solidFill>
                <a:latin typeface="Times New Roman"/>
                <a:ea typeface="Times New Roman"/>
                <a:cs typeface="Times New Roman"/>
                <a:sym typeface="Times New Roman"/>
              </a:rPr>
              <a:t>email: pmmteast@gmail.com </a:t>
            </a:r>
            <a:r>
              <a:rPr b="1" i="0" lang="en-US" sz="1300" u="none" cap="none" strike="noStrike">
                <a:solidFill>
                  <a:schemeClr val="dk1"/>
                </a:solidFill>
                <a:latin typeface="Times New Roman"/>
                <a:ea typeface="Times New Roman"/>
                <a:cs typeface="Times New Roman"/>
                <a:sym typeface="Times New Roman"/>
              </a:rPr>
              <a:t>for publication in the Pan Americana Texana.  </a:t>
            </a:r>
            <a:r>
              <a:rPr b="1" lang="en-US" sz="1300">
                <a:solidFill>
                  <a:schemeClr val="dk1"/>
                </a:solidFill>
                <a:latin typeface="Times New Roman"/>
                <a:ea typeface="Times New Roman"/>
                <a:cs typeface="Times New Roman"/>
                <a:sym typeface="Times New Roman"/>
              </a:rPr>
              <a:t>Four</a:t>
            </a:r>
            <a:r>
              <a:rPr b="1" i="0" lang="en-US" sz="1300" u="none" cap="none" strike="noStrike">
                <a:solidFill>
                  <a:schemeClr val="dk1"/>
                </a:solidFill>
                <a:latin typeface="Times New Roman"/>
                <a:ea typeface="Times New Roman"/>
                <a:cs typeface="Times New Roman"/>
                <a:sym typeface="Times New Roman"/>
              </a:rPr>
              <a:t> (4) issues are published during a State Director</a:t>
            </a:r>
            <a:r>
              <a:rPr b="1" i="0" lang="en-US" sz="1300" u="none" cap="none" strike="noStrike">
                <a:solidFill>
                  <a:schemeClr val="dk1"/>
                </a:solidFill>
                <a:latin typeface="Calibri"/>
                <a:ea typeface="Calibri"/>
                <a:cs typeface="Calibri"/>
                <a:sym typeface="Calibri"/>
              </a:rPr>
              <a:t>’</a:t>
            </a:r>
            <a:r>
              <a:rPr b="1" i="0" lang="en-US" sz="1300" u="none" cap="none" strike="noStrike">
                <a:solidFill>
                  <a:schemeClr val="dk1"/>
                </a:solidFill>
                <a:latin typeface="Times New Roman"/>
                <a:ea typeface="Times New Roman"/>
                <a:cs typeface="Times New Roman"/>
                <a:sym typeface="Times New Roman"/>
              </a:rPr>
              <a:t>s term:  first issue will go be out in </a:t>
            </a:r>
            <a:r>
              <a:rPr b="1" lang="en-US" sz="1300">
                <a:solidFill>
                  <a:schemeClr val="dk1"/>
                </a:solidFill>
                <a:latin typeface="Times New Roman"/>
                <a:ea typeface="Times New Roman"/>
                <a:cs typeface="Times New Roman"/>
                <a:sym typeface="Times New Roman"/>
              </a:rPr>
              <a:t>FALL</a:t>
            </a:r>
            <a:r>
              <a:rPr b="1" i="0" lang="en-US" sz="1300" u="none" cap="none" strike="noStrike">
                <a:solidFill>
                  <a:schemeClr val="dk1"/>
                </a:solidFill>
                <a:latin typeface="Times New Roman"/>
                <a:ea typeface="Times New Roman"/>
                <a:cs typeface="Times New Roman"/>
                <a:sym typeface="Times New Roman"/>
              </a:rPr>
              <a:t>, 2022; second issue, SPRING, 2023; third issue FALL 2023 and the last issue will go out </a:t>
            </a:r>
            <a:r>
              <a:rPr b="1" lang="en-US" sz="1300">
                <a:solidFill>
                  <a:schemeClr val="dk1"/>
                </a:solidFill>
                <a:latin typeface="Times New Roman"/>
                <a:ea typeface="Times New Roman"/>
                <a:cs typeface="Times New Roman"/>
                <a:sym typeface="Times New Roman"/>
              </a:rPr>
              <a:t>FEBRUARY</a:t>
            </a:r>
            <a:r>
              <a:rPr b="1" i="0" lang="en-US" sz="1300" u="none" cap="none" strike="noStrike">
                <a:solidFill>
                  <a:schemeClr val="dk1"/>
                </a:solidFill>
                <a:latin typeface="Times New Roman"/>
                <a:ea typeface="Times New Roman"/>
                <a:cs typeface="Times New Roman"/>
                <a:sym typeface="Times New Roman"/>
              </a:rPr>
              <a:t>, 2024</a:t>
            </a:r>
            <a:r>
              <a:rPr b="1" lang="en-US" sz="1300">
                <a:solidFill>
                  <a:schemeClr val="dk1"/>
                </a:solidFill>
                <a:latin typeface="Times New Roman"/>
                <a:ea typeface="Times New Roman"/>
                <a:cs typeface="Times New Roman"/>
                <a:sym typeface="Times New Roman"/>
              </a:rPr>
              <a:t> (Unless re-directed).</a:t>
            </a:r>
            <a:endParaRPr b="0" i="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lang="en-US" sz="1300">
                <a:solidFill>
                  <a:schemeClr val="dk1"/>
                </a:solidFill>
                <a:latin typeface="Times New Roman"/>
                <a:ea typeface="Times New Roman"/>
                <a:cs typeface="Times New Roman"/>
                <a:sym typeface="Times New Roman"/>
              </a:rPr>
              <a:t>Hard Copy Distribution will depend on size of Table’s membership on a percentage ratio.</a:t>
            </a:r>
            <a:endParaRPr b="0" i="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lang="en-US" sz="1300">
                <a:solidFill>
                  <a:schemeClr val="dk1"/>
                </a:solidFill>
                <a:latin typeface="Times New Roman"/>
                <a:ea typeface="Times New Roman"/>
                <a:cs typeface="Times New Roman"/>
                <a:sym typeface="Times New Roman"/>
              </a:rPr>
              <a:t>T</a:t>
            </a:r>
            <a:r>
              <a:rPr b="1" i="0" lang="en-US" sz="1300" u="none" cap="none" strike="noStrike">
                <a:solidFill>
                  <a:schemeClr val="dk1"/>
                </a:solidFill>
                <a:latin typeface="Times New Roman"/>
                <a:ea typeface="Times New Roman"/>
                <a:cs typeface="Times New Roman"/>
                <a:sym typeface="Times New Roman"/>
              </a:rPr>
              <a:t>he Publications Chairman will also have the electronic copy available on the </a:t>
            </a:r>
            <a:r>
              <a:rPr b="1" i="0" lang="en-US" sz="1300" u="none" cap="none" strike="noStrike">
                <a:solidFill>
                  <a:srgbClr val="6EA0C0"/>
                </a:solidFill>
                <a:latin typeface="Times New Roman"/>
                <a:ea typeface="Times New Roman"/>
                <a:cs typeface="Times New Roman"/>
                <a:sym typeface="Times New Roman"/>
              </a:rPr>
              <a:t>www.PARTT.org </a:t>
            </a:r>
            <a:r>
              <a:rPr b="1" i="0" lang="en-US" sz="1300" u="none" cap="none" strike="noStrike">
                <a:solidFill>
                  <a:schemeClr val="dk1"/>
                </a:solidFill>
                <a:latin typeface="Times New Roman"/>
                <a:ea typeface="Times New Roman"/>
                <a:cs typeface="Times New Roman"/>
                <a:sym typeface="Times New Roman"/>
              </a:rPr>
              <a:t>website for you printing.</a:t>
            </a:r>
            <a:endParaRPr/>
          </a:p>
          <a:p>
            <a:pPr indent="0" lvl="0" marL="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STATE SCHOLARSHIPS</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State Scholarship Chairman is:  </a:t>
            </a:r>
            <a:r>
              <a:rPr b="1" lang="en-US" sz="1300">
                <a:solidFill>
                  <a:schemeClr val="dk1"/>
                </a:solidFill>
                <a:latin typeface="Times New Roman"/>
                <a:ea typeface="Times New Roman"/>
                <a:cs typeface="Times New Roman"/>
                <a:sym typeface="Times New Roman"/>
              </a:rPr>
              <a:t>Ana P. Flores</a:t>
            </a:r>
            <a:r>
              <a:rPr b="1" i="0" lang="en-US" sz="1300" u="none" cap="none" strike="noStrike">
                <a:solidFill>
                  <a:schemeClr val="dk1"/>
                </a:solidFill>
                <a:latin typeface="Times New Roman"/>
                <a:ea typeface="Times New Roman"/>
                <a:cs typeface="Times New Roman"/>
                <a:sym typeface="Times New Roman"/>
              </a:rPr>
              <a:t>, 501 Sesame Street, Laredo, Texas 78045</a:t>
            </a:r>
            <a:r>
              <a:rPr b="1" lang="en-US" sz="1300">
                <a:solidFill>
                  <a:schemeClr val="dk1"/>
                </a:solidFill>
                <a:latin typeface="Times New Roman"/>
                <a:ea typeface="Times New Roman"/>
                <a:cs typeface="Times New Roman"/>
                <a:sym typeface="Times New Roman"/>
              </a:rPr>
              <a:t> </a:t>
            </a:r>
            <a:endParaRPr/>
          </a:p>
          <a:p>
            <a:pPr indent="0" lvl="0" marL="0" marR="0" rtl="0" algn="l">
              <a:lnSpc>
                <a:spcPct val="100000"/>
              </a:lnSpc>
              <a:spcBef>
                <a:spcPts val="0"/>
              </a:spcBef>
              <a:spcAft>
                <a:spcPts val="0"/>
              </a:spcAft>
              <a:buClr>
                <a:schemeClr val="dk1"/>
              </a:buClr>
              <a:buSzPts val="1300"/>
              <a:buFont typeface="Times New Roman"/>
              <a:buNone/>
            </a:pPr>
            <a:r>
              <a:rPr b="1" lang="en-US" sz="1300">
                <a:solidFill>
                  <a:schemeClr val="dk1"/>
                </a:solidFill>
                <a:latin typeface="Times New Roman"/>
                <a:ea typeface="Times New Roman"/>
                <a:cs typeface="Times New Roman"/>
                <a:sym typeface="Times New Roman"/>
              </a:rPr>
              <a:t>Email: anapflores@ sbcglobal.net  </a:t>
            </a:r>
            <a:endParaRPr/>
          </a:p>
          <a:p>
            <a:pPr indent="0" lvl="0" marL="0" marR="0" rtl="0" algn="l">
              <a:lnSpc>
                <a:spcPct val="100000"/>
              </a:lnSpc>
              <a:spcBef>
                <a:spcPts val="0"/>
              </a:spcBef>
              <a:spcAft>
                <a:spcPts val="0"/>
              </a:spcAft>
              <a:buClr>
                <a:schemeClr val="dk1"/>
              </a:buClr>
              <a:buSzPts val="1300"/>
              <a:buFont typeface="Times New Roman"/>
              <a:buNone/>
            </a:pPr>
            <a:r>
              <a:rPr b="1" lang="en-US" sz="1300">
                <a:solidFill>
                  <a:schemeClr val="dk1"/>
                </a:solidFill>
                <a:latin typeface="Times New Roman"/>
                <a:ea typeface="Times New Roman"/>
                <a:cs typeface="Times New Roman"/>
                <a:sym typeface="Times New Roman"/>
              </a:rPr>
              <a:t>T</a:t>
            </a:r>
            <a:r>
              <a:rPr b="1" i="0" lang="en-US" sz="1300" u="none" cap="none" strike="noStrike">
                <a:solidFill>
                  <a:schemeClr val="dk1"/>
                </a:solidFill>
                <a:latin typeface="Times New Roman"/>
                <a:ea typeface="Times New Roman"/>
                <a:cs typeface="Times New Roman"/>
                <a:sym typeface="Times New Roman"/>
              </a:rPr>
              <a:t>he Florence Terry Griswold I and II Scholarship Applications are available on the </a:t>
            </a:r>
            <a:r>
              <a:rPr b="1" i="0" lang="en-US" sz="1300" u="none" cap="none" strike="noStrike">
                <a:solidFill>
                  <a:srgbClr val="6EA0C0"/>
                </a:solidFill>
                <a:latin typeface="Times New Roman"/>
                <a:ea typeface="Times New Roman"/>
                <a:cs typeface="Times New Roman"/>
                <a:sym typeface="Times New Roman"/>
              </a:rPr>
              <a:t>www.PARTT. org </a:t>
            </a:r>
            <a:r>
              <a:rPr b="1" i="0" lang="en-US" sz="1300" u="none" cap="none" strike="noStrike">
                <a:solidFill>
                  <a:schemeClr val="dk1"/>
                </a:solidFill>
                <a:latin typeface="Times New Roman"/>
                <a:ea typeface="Times New Roman"/>
                <a:cs typeface="Times New Roman"/>
                <a:sym typeface="Times New Roman"/>
              </a:rPr>
              <a:t>website. The donation forms to the scholarship fund are attached in the back, it’s a great way to honor an outstanding member</a:t>
            </a:r>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or in memorium of a deceased member.</a:t>
            </a:r>
            <a:endParaRPr b="0" i="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7"/>
          <p:cNvSpPr/>
          <p:nvPr/>
        </p:nvSpPr>
        <p:spPr>
          <a:xfrm>
            <a:off x="381000" y="384009"/>
            <a:ext cx="8305800" cy="5940088"/>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TABLE AUTONOMY</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Tables are allowed local autonomy as long as the Table operates WITHIN the framework of the Constitution and that your own Constitution and Bylaws have been accepted by the State and Alliance.  Submit revisions to your Constitution and Bylaws to the State Parliamentarian and Revisions Committee for approval.</a:t>
            </a:r>
            <a:endParaRPr/>
          </a:p>
          <a:p>
            <a:pPr indent="0" lvl="0" marL="0" marR="0" rtl="0" algn="l">
              <a:lnSpc>
                <a:spcPct val="100000"/>
              </a:lnSpc>
              <a:spcBef>
                <a:spcPts val="0"/>
              </a:spcBef>
              <a:spcAft>
                <a:spcPts val="0"/>
              </a:spcAft>
              <a:buClr>
                <a:schemeClr val="dk1"/>
              </a:buClr>
              <a:buSzPts val="1300"/>
              <a:buFont typeface="Twentieth Century"/>
              <a:buNone/>
            </a:pPr>
            <a:r>
              <a:t/>
            </a:r>
            <a:endParaRPr b="1" i="0" sz="13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PARLIAMENTARY PROCEDURES</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Information on parliamentary procedures and helpful guides are included in the workshop handbook.  Make sure that you follow parliamentary procedure during you board and general membership meetings.  Each one of your Parliamentarian should have a copy of </a:t>
            </a:r>
            <a:r>
              <a:rPr b="1" i="1" lang="en-US" sz="1300" u="none" cap="none" strike="noStrike">
                <a:solidFill>
                  <a:schemeClr val="dk1"/>
                </a:solidFill>
                <a:latin typeface="Times New Roman"/>
                <a:ea typeface="Times New Roman"/>
                <a:cs typeface="Times New Roman"/>
                <a:sym typeface="Times New Roman"/>
              </a:rPr>
              <a:t>Robert</a:t>
            </a:r>
            <a:r>
              <a:rPr b="1" i="1" lang="en-US" sz="1300" u="none" cap="none" strike="noStrike">
                <a:solidFill>
                  <a:schemeClr val="dk1"/>
                </a:solidFill>
                <a:latin typeface="Calibri"/>
                <a:ea typeface="Calibri"/>
                <a:cs typeface="Calibri"/>
                <a:sym typeface="Calibri"/>
              </a:rPr>
              <a:t>’</a:t>
            </a:r>
            <a:r>
              <a:rPr b="1" i="1" lang="en-US" sz="1300" u="none" cap="none" strike="noStrike">
                <a:solidFill>
                  <a:schemeClr val="dk1"/>
                </a:solidFill>
                <a:latin typeface="Times New Roman"/>
                <a:ea typeface="Times New Roman"/>
                <a:cs typeface="Times New Roman"/>
                <a:sym typeface="Times New Roman"/>
              </a:rPr>
              <a:t>s Rules of Order</a:t>
            </a:r>
            <a:r>
              <a:rPr b="1" i="1" lang="en-US" sz="1300">
                <a:solidFill>
                  <a:schemeClr val="dk1"/>
                </a:solidFill>
                <a:latin typeface="Times New Roman"/>
                <a:ea typeface="Times New Roman"/>
                <a:cs typeface="Times New Roman"/>
                <a:sym typeface="Times New Roman"/>
              </a:rPr>
              <a:t>.</a:t>
            </a:r>
            <a:endParaRPr b="1" i="1" sz="13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400"/>
              <a:buFont typeface="Twentieth Century"/>
              <a:buNone/>
            </a:pPr>
            <a:r>
              <a:t/>
            </a:r>
            <a:endParaRPr b="1" i="1"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BOARD MEETINGS</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Board meetings are important and are for the purpose of taking care of the</a:t>
            </a:r>
            <a:r>
              <a:rPr lang="en-US" sz="1300">
                <a:solidFill>
                  <a:schemeClr val="dk1"/>
                </a:solidFill>
                <a:latin typeface="Arial"/>
                <a:ea typeface="Arial"/>
                <a:cs typeface="Arial"/>
                <a:sym typeface="Arial"/>
              </a:rPr>
              <a:t> </a:t>
            </a:r>
            <a:r>
              <a:rPr b="1" i="0" lang="en-US" sz="1300" u="none" cap="none" strike="noStrike">
                <a:solidFill>
                  <a:schemeClr val="dk1"/>
                </a:solidFill>
                <a:latin typeface="Times New Roman"/>
                <a:ea typeface="Times New Roman"/>
                <a:cs typeface="Times New Roman"/>
                <a:sym typeface="Times New Roman"/>
              </a:rPr>
              <a:t>business of the organization.  Recommendations, resolutions, budgets are discussed, voted upon and later presented to the general membership for approval and adoption.  Take care of small items at the board meeting, and read only the important items at the General Meeting.  Always keep the membership informed but not to the point of </a:t>
            </a:r>
            <a:r>
              <a:rPr b="1" i="1" lang="en-US" sz="1300" u="none" cap="none" strike="noStrike">
                <a:solidFill>
                  <a:schemeClr val="dk1"/>
                </a:solidFill>
                <a:latin typeface="Times New Roman"/>
                <a:ea typeface="Times New Roman"/>
                <a:cs typeface="Times New Roman"/>
                <a:sym typeface="Times New Roman"/>
              </a:rPr>
              <a:t>boredom</a:t>
            </a:r>
            <a:r>
              <a:rPr b="1" i="0" lang="en-US" sz="1300" u="none" cap="none" strike="noStrike">
                <a:solidFill>
                  <a:schemeClr val="dk1"/>
                </a:solidFill>
                <a:latin typeface="Times New Roman"/>
                <a:ea typeface="Times New Roman"/>
                <a:cs typeface="Times New Roman"/>
                <a:sym typeface="Times New Roman"/>
              </a:rPr>
              <a:t>.</a:t>
            </a:r>
            <a:endParaRPr/>
          </a:p>
          <a:p>
            <a:pPr indent="0" lvl="0" marL="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PROTOCOL</a:t>
            </a:r>
            <a:endParaRPr/>
          </a:p>
          <a:p>
            <a:pPr indent="0" lvl="0" marL="0" marR="0" rtl="0" algn="ctr">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The Protocol Booklet is on the PARTT website.  Log on to </a:t>
            </a:r>
            <a:r>
              <a:rPr b="1" i="0" lang="en-US" sz="1300" u="sng" cap="none" strike="noStrike">
                <a:solidFill>
                  <a:schemeClr val="dk1"/>
                </a:solidFill>
                <a:latin typeface="Times New Roman"/>
                <a:ea typeface="Times New Roman"/>
                <a:cs typeface="Times New Roman"/>
                <a:sym typeface="Times New Roman"/>
                <a:hlinkClick r:id="rId3">
                  <a:extLst>
                    <a:ext uri="{A12FA001-AC4F-418D-AE19-62706E023703}">
                      <ahyp:hlinkClr val="tx"/>
                    </a:ext>
                  </a:extLst>
                </a:hlinkClick>
              </a:rPr>
              <a:t>www.partt.org</a:t>
            </a:r>
            <a:r>
              <a:rPr b="1" i="0" lang="en-US" sz="1300" u="none" cap="none" strike="noStrike">
                <a:solidFill>
                  <a:schemeClr val="dk1"/>
                </a:solidFill>
                <a:latin typeface="Times New Roman"/>
                <a:ea typeface="Times New Roman"/>
                <a:cs typeface="Times New Roman"/>
                <a:sym typeface="Times New Roman"/>
              </a:rPr>
              <a:t>, go to menu on the left of the screen, click on Resource Library, click on Directories and Lists, click on 2022 PARTT PROTOCOL BOOKLET.  You are there!</a:t>
            </a:r>
            <a:endParaRPr b="0" i="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Along with this booklet, the workshop booklet has a lot of information in reference to protocol.</a:t>
            </a:r>
            <a:endParaRPr/>
          </a:p>
          <a:p>
            <a:pPr indent="0" lvl="0" marL="0" marR="0" rtl="0" algn="l">
              <a:lnSpc>
                <a:spcPct val="100000"/>
              </a:lnSpc>
              <a:spcBef>
                <a:spcPts val="0"/>
              </a:spcBef>
              <a:spcAft>
                <a:spcPts val="0"/>
              </a:spcAft>
              <a:buClr>
                <a:schemeClr val="dk1"/>
              </a:buClr>
              <a:buSzPts val="1400"/>
              <a:buFont typeface="Twentieth Century"/>
              <a:buNone/>
            </a:pPr>
            <a:r>
              <a:t/>
            </a:r>
            <a:endParaRPr b="1" sz="14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I HOPE THAT YOU FIND ALL THIS INFORMATION USEFUL.</a:t>
            </a:r>
            <a:endParaRPr/>
          </a:p>
          <a:p>
            <a:pPr indent="0" lvl="0" marL="0" marR="0" rtl="0" algn="l">
              <a:lnSpc>
                <a:spcPct val="10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THE </a:t>
            </a:r>
            <a:r>
              <a:rPr b="1" lang="en-US" sz="1300">
                <a:solidFill>
                  <a:schemeClr val="dk1"/>
                </a:solidFill>
                <a:latin typeface="Times New Roman"/>
                <a:ea typeface="Times New Roman"/>
                <a:cs typeface="Times New Roman"/>
                <a:sym typeface="Times New Roman"/>
              </a:rPr>
              <a:t>WORKSHOP</a:t>
            </a:r>
            <a:r>
              <a:rPr b="1" i="0" lang="en-US" sz="1300" u="none" cap="none" strike="noStrike">
                <a:solidFill>
                  <a:schemeClr val="dk1"/>
                </a:solidFill>
                <a:latin typeface="Times New Roman"/>
                <a:ea typeface="Times New Roman"/>
                <a:cs typeface="Times New Roman"/>
                <a:sym typeface="Times New Roman"/>
              </a:rPr>
              <a:t> AND THIS HANDOUT, I FEEL WILL PROVIDE A LOT OF USEFUL INFORMATION AT YOUR </a:t>
            </a:r>
            <a:r>
              <a:rPr b="1" lang="en-US" sz="1300">
                <a:solidFill>
                  <a:schemeClr val="dk1"/>
                </a:solidFill>
                <a:latin typeface="Times New Roman"/>
                <a:ea typeface="Times New Roman"/>
                <a:cs typeface="Times New Roman"/>
                <a:sym typeface="Times New Roman"/>
              </a:rPr>
              <a:t>FINGERTIPS.</a:t>
            </a:r>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8"/>
          <p:cNvSpPr/>
          <p:nvPr/>
        </p:nvSpPr>
        <p:spPr>
          <a:xfrm>
            <a:off x="457200" y="98809"/>
            <a:ext cx="8077200" cy="4801314"/>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400"/>
              <a:buFont typeface="Twentieth Century"/>
              <a:buNone/>
            </a:pPr>
            <a:r>
              <a:t/>
            </a:r>
            <a:endParaRPr b="1" sz="14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400"/>
              <a:buFont typeface="Times New Roman"/>
              <a:buNone/>
            </a:pPr>
            <a:r>
              <a:rPr b="1" i="0" lang="en-US" sz="1400" u="none" cap="none" strike="noStrike">
                <a:solidFill>
                  <a:schemeClr val="dk1"/>
                </a:solidFill>
                <a:latin typeface="Times New Roman"/>
                <a:ea typeface="Times New Roman"/>
                <a:cs typeface="Times New Roman"/>
                <a:sym typeface="Times New Roman"/>
              </a:rPr>
              <a:t>ARCHIVES:</a:t>
            </a:r>
            <a:endParaRPr/>
          </a:p>
          <a:p>
            <a:pPr indent="0" lvl="0" marL="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Times New Roman"/>
              <a:buNone/>
            </a:pPr>
            <a:r>
              <a:rPr b="1" lang="en-US" sz="1400">
                <a:solidFill>
                  <a:schemeClr val="dk1"/>
                </a:solidFill>
                <a:latin typeface="Times New Roman"/>
                <a:ea typeface="Times New Roman"/>
                <a:cs typeface="Times New Roman"/>
                <a:sym typeface="Times New Roman"/>
              </a:rPr>
              <a:t>	</a:t>
            </a:r>
            <a:r>
              <a:rPr b="1" i="0" lang="en-US" sz="1400" u="sng" cap="none" strike="noStrike">
                <a:solidFill>
                  <a:schemeClr val="dk1"/>
                </a:solidFill>
                <a:latin typeface="Times New Roman"/>
                <a:ea typeface="Times New Roman"/>
                <a:cs typeface="Times New Roman"/>
                <a:sym typeface="Times New Roman"/>
              </a:rPr>
              <a:t>State</a:t>
            </a:r>
            <a:r>
              <a:rPr b="1" i="0" lang="en-US" sz="1400" u="none" cap="none" strike="noStrike">
                <a:solidFill>
                  <a:schemeClr val="dk1"/>
                </a:solidFill>
                <a:latin typeface="Times New Roman"/>
                <a:ea typeface="Times New Roman"/>
                <a:cs typeface="Times New Roman"/>
                <a:sym typeface="Times New Roman"/>
              </a:rPr>
              <a:t> information is at The University of Texas - San Antonio Library.</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Times New Roman"/>
              <a:buNone/>
            </a:pPr>
            <a:r>
              <a:rPr b="1" i="0" lang="en-US" sz="1400" u="none" cap="none" strike="noStrike">
                <a:solidFill>
                  <a:schemeClr val="dk1"/>
                </a:solidFill>
                <a:latin typeface="Times New Roman"/>
                <a:ea typeface="Times New Roman"/>
                <a:cs typeface="Times New Roman"/>
                <a:sym typeface="Times New Roman"/>
              </a:rPr>
              <a:t>			</a:t>
            </a:r>
            <a:endParaRPr/>
          </a:p>
          <a:p>
            <a:pPr indent="0" lvl="0" marL="0" marR="0" rtl="0" algn="l">
              <a:lnSpc>
                <a:spcPct val="100000"/>
              </a:lnSpc>
              <a:spcBef>
                <a:spcPts val="0"/>
              </a:spcBef>
              <a:spcAft>
                <a:spcPts val="0"/>
              </a:spcAft>
              <a:buClr>
                <a:schemeClr val="dk1"/>
              </a:buClr>
              <a:buSzPts val="1400"/>
              <a:buFont typeface="Times New Roman"/>
              <a:buNone/>
            </a:pPr>
            <a:r>
              <a:rPr b="1" lang="en-US" sz="1400">
                <a:solidFill>
                  <a:schemeClr val="dk1"/>
                </a:solidFill>
                <a:latin typeface="Times New Roman"/>
                <a:ea typeface="Times New Roman"/>
                <a:cs typeface="Times New Roman"/>
                <a:sym typeface="Times New Roman"/>
              </a:rPr>
              <a:t>	</a:t>
            </a:r>
            <a:r>
              <a:rPr b="1" i="0" lang="en-US" sz="1400" u="sng" cap="none" strike="noStrike">
                <a:solidFill>
                  <a:schemeClr val="dk1"/>
                </a:solidFill>
                <a:latin typeface="Times New Roman"/>
                <a:ea typeface="Times New Roman"/>
                <a:cs typeface="Times New Roman"/>
                <a:sym typeface="Times New Roman"/>
              </a:rPr>
              <a:t>Alliance</a:t>
            </a:r>
            <a:r>
              <a:rPr b="1" i="0" lang="en-US" sz="1400" u="none" cap="none" strike="noStrike">
                <a:solidFill>
                  <a:schemeClr val="dk1"/>
                </a:solidFill>
                <a:latin typeface="Times New Roman"/>
                <a:ea typeface="Times New Roman"/>
                <a:cs typeface="Times New Roman"/>
                <a:sym typeface="Times New Roman"/>
              </a:rPr>
              <a:t> information is at the Benson Latin American</a:t>
            </a:r>
            <a:endParaRPr/>
          </a:p>
          <a:p>
            <a:pPr indent="0" lvl="0" marL="0" marR="0" rtl="0" algn="l">
              <a:lnSpc>
                <a:spcPct val="100000"/>
              </a:lnSpc>
              <a:spcBef>
                <a:spcPts val="0"/>
              </a:spcBef>
              <a:spcAft>
                <a:spcPts val="0"/>
              </a:spcAft>
              <a:buClr>
                <a:schemeClr val="dk1"/>
              </a:buClr>
              <a:buSzPts val="1400"/>
              <a:buFont typeface="Times New Roman"/>
              <a:buNone/>
            </a:pPr>
            <a:r>
              <a:rPr b="1" lang="en-US" sz="1400">
                <a:solidFill>
                  <a:schemeClr val="dk1"/>
                </a:solidFill>
                <a:latin typeface="Times New Roman"/>
                <a:ea typeface="Times New Roman"/>
                <a:cs typeface="Times New Roman"/>
                <a:sym typeface="Times New Roman"/>
              </a:rPr>
              <a:t>	</a:t>
            </a:r>
            <a:r>
              <a:rPr b="1" i="0" lang="en-US" sz="1400" u="none" cap="none" strike="noStrike">
                <a:solidFill>
                  <a:schemeClr val="dk1"/>
                </a:solidFill>
                <a:latin typeface="Times New Roman"/>
                <a:ea typeface="Times New Roman"/>
                <a:cs typeface="Times New Roman"/>
                <a:sym typeface="Times New Roman"/>
              </a:rPr>
              <a:t>Collection at the University of Texas at Austin.</a:t>
            </a:r>
            <a:endParaRPr/>
          </a:p>
          <a:p>
            <a:pPr indent="0" lvl="0" marL="0" marR="0" rtl="0" algn="l">
              <a:lnSpc>
                <a:spcPct val="100000"/>
              </a:lnSpc>
              <a:spcBef>
                <a:spcPts val="0"/>
              </a:spcBef>
              <a:spcAft>
                <a:spcPts val="0"/>
              </a:spcAft>
              <a:buClr>
                <a:schemeClr val="dk1"/>
              </a:buClr>
              <a:buSzPts val="1600"/>
              <a:buFont typeface="Times New Roman"/>
              <a:buNone/>
            </a:pPr>
            <a:r>
              <a:rPr b="1" lang="en-US" sz="1600" u="sng">
                <a:solidFill>
                  <a:schemeClr val="dk1"/>
                </a:solidFill>
                <a:latin typeface="Times New Roman"/>
                <a:ea typeface="Times New Roman"/>
                <a:cs typeface="Times New Roman"/>
                <a:sym typeface="Times New Roman"/>
              </a:rPr>
              <a:t>*Notes</a:t>
            </a:r>
            <a:r>
              <a:rPr b="1" lang="en-US" sz="1400">
                <a:solidFill>
                  <a:schemeClr val="dk1"/>
                </a:solidFill>
                <a:latin typeface="Times New Roman"/>
                <a:ea typeface="Times New Roman"/>
                <a:cs typeface="Times New Roman"/>
                <a:sym typeface="Times New Roman"/>
              </a:rPr>
              <a:t>:</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400"/>
              <a:buFont typeface="Arial"/>
              <a:buChar char="•"/>
            </a:pPr>
            <a:r>
              <a:rPr b="1" i="0" lang="en-US" sz="1400" u="none" cap="none" strike="noStrike">
                <a:solidFill>
                  <a:schemeClr val="dk1"/>
                </a:solidFill>
                <a:latin typeface="Times New Roman"/>
                <a:ea typeface="Times New Roman"/>
                <a:cs typeface="Times New Roman"/>
                <a:sym typeface="Times New Roman"/>
              </a:rPr>
              <a:t>If the Table Director is not present or any other officer</a:t>
            </a:r>
            <a:r>
              <a:rPr b="1" i="0" lang="en-US" sz="1400" u="none" cap="none" strike="noStrike">
                <a:solidFill>
                  <a:schemeClr val="dk1"/>
                </a:solidFill>
                <a:latin typeface="Calibri"/>
                <a:ea typeface="Calibri"/>
                <a:cs typeface="Calibri"/>
                <a:sym typeface="Calibri"/>
              </a:rPr>
              <a:t>…</a:t>
            </a:r>
            <a:r>
              <a:rPr b="1" i="0" lang="en-US" sz="1400" u="none" cap="none" strike="noStrike">
                <a:solidFill>
                  <a:schemeClr val="dk1"/>
                </a:solidFill>
                <a:latin typeface="Times New Roman"/>
                <a:ea typeface="Times New Roman"/>
                <a:cs typeface="Times New Roman"/>
                <a:sym typeface="Times New Roman"/>
              </a:rPr>
              <a:t>any member of the Table </a:t>
            </a:r>
            <a:endParaRPr/>
          </a:p>
          <a:p>
            <a:pPr indent="0" lvl="0" marL="0" marR="0" rtl="0" algn="l">
              <a:lnSpc>
                <a:spcPct val="100000"/>
              </a:lnSpc>
              <a:spcBef>
                <a:spcPts val="0"/>
              </a:spcBef>
              <a:spcAft>
                <a:spcPts val="0"/>
              </a:spcAft>
              <a:buClr>
                <a:schemeClr val="dk1"/>
              </a:buClr>
              <a:buSzPts val="1400"/>
              <a:buFont typeface="Times New Roman"/>
              <a:buNone/>
            </a:pPr>
            <a:r>
              <a:rPr b="1" i="0" lang="en-US" sz="1400" u="none" cap="none" strike="noStrike">
                <a:solidFill>
                  <a:schemeClr val="dk1"/>
                </a:solidFill>
                <a:latin typeface="Times New Roman"/>
                <a:ea typeface="Times New Roman"/>
                <a:cs typeface="Times New Roman"/>
                <a:sym typeface="Times New Roman"/>
              </a:rPr>
              <a:t>	can represent the Table.</a:t>
            </a:r>
            <a:endParaRPr/>
          </a:p>
          <a:p>
            <a:pPr indent="0" lvl="0" marL="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400"/>
              <a:buFont typeface="Arial"/>
              <a:buChar char="•"/>
            </a:pPr>
            <a:r>
              <a:rPr b="1" i="0" lang="en-US" sz="1400" u="none" cap="none" strike="noStrike">
                <a:solidFill>
                  <a:schemeClr val="dk1"/>
                </a:solidFill>
                <a:latin typeface="Times New Roman"/>
                <a:ea typeface="Times New Roman"/>
                <a:cs typeface="Times New Roman"/>
                <a:sym typeface="Times New Roman"/>
              </a:rPr>
              <a:t>During voting depending how your going to vote, state or local, that is where </a:t>
            </a:r>
            <a:endParaRPr/>
          </a:p>
          <a:p>
            <a:pPr indent="0" lvl="0" marL="0" marR="0" rtl="0" algn="l">
              <a:lnSpc>
                <a:spcPct val="100000"/>
              </a:lnSpc>
              <a:spcBef>
                <a:spcPts val="0"/>
              </a:spcBef>
              <a:spcAft>
                <a:spcPts val="0"/>
              </a:spcAft>
              <a:buClr>
                <a:schemeClr val="dk1"/>
              </a:buClr>
              <a:buSzPts val="1400"/>
              <a:buFont typeface="Times New Roman"/>
              <a:buNone/>
            </a:pPr>
            <a:r>
              <a:rPr b="1" i="0" lang="en-US" sz="1400" u="none" cap="none" strike="noStrike">
                <a:solidFill>
                  <a:schemeClr val="dk1"/>
                </a:solidFill>
                <a:latin typeface="Times New Roman"/>
                <a:ea typeface="Times New Roman"/>
                <a:cs typeface="Times New Roman"/>
                <a:sym typeface="Times New Roman"/>
              </a:rPr>
              <a:t>	you sit for the voting period.</a:t>
            </a:r>
            <a:endParaRPr/>
          </a:p>
          <a:p>
            <a:pPr indent="0" lvl="0" marL="0" marR="0" rtl="0" algn="l">
              <a:lnSpc>
                <a:spcPct val="100000"/>
              </a:lnSpc>
              <a:spcBef>
                <a:spcPts val="0"/>
              </a:spcBef>
              <a:spcAft>
                <a:spcPts val="0"/>
              </a:spcAft>
              <a:buClr>
                <a:schemeClr val="dk1"/>
              </a:buClr>
              <a:buSzPts val="1400"/>
              <a:buFont typeface="Twentieth Century"/>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400"/>
              <a:buFont typeface="Arial"/>
              <a:buChar char="•"/>
            </a:pPr>
            <a:r>
              <a:rPr b="1" i="0" lang="en-US" sz="1400" u="none" cap="none" strike="noStrike">
                <a:solidFill>
                  <a:schemeClr val="dk1"/>
                </a:solidFill>
                <a:latin typeface="Times New Roman"/>
                <a:ea typeface="Times New Roman"/>
                <a:cs typeface="Times New Roman"/>
                <a:sym typeface="Times New Roman"/>
              </a:rPr>
              <a:t>Small flags are used at the regular membership meetings.</a:t>
            </a:r>
            <a:endParaRPr/>
          </a:p>
          <a:p>
            <a:pPr indent="0" lvl="0" marL="0" marR="0" rtl="0" algn="l">
              <a:lnSpc>
                <a:spcPct val="100000"/>
              </a:lnSpc>
              <a:spcBef>
                <a:spcPts val="0"/>
              </a:spcBef>
              <a:spcAft>
                <a:spcPts val="0"/>
              </a:spcAft>
              <a:buNone/>
            </a:pPr>
            <a:r>
              <a:t/>
            </a:r>
            <a:endParaRPr b="1" i="0" sz="1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400"/>
              <a:buFont typeface="Arial"/>
              <a:buChar char="•"/>
            </a:pPr>
            <a:r>
              <a:rPr b="1" i="0" lang="en-US" sz="1400" u="none" cap="none" strike="noStrike">
                <a:solidFill>
                  <a:schemeClr val="dk1"/>
                </a:solidFill>
                <a:latin typeface="Times New Roman"/>
                <a:ea typeface="Times New Roman"/>
                <a:cs typeface="Times New Roman"/>
                <a:sym typeface="Times New Roman"/>
              </a:rPr>
              <a:t>Large flags are displayed at </a:t>
            </a:r>
            <a:r>
              <a:rPr b="1" lang="en-US" sz="1400">
                <a:solidFill>
                  <a:schemeClr val="dk1"/>
                </a:solidFill>
                <a:latin typeface="Times New Roman"/>
                <a:ea typeface="Times New Roman"/>
                <a:cs typeface="Times New Roman"/>
                <a:sym typeface="Times New Roman"/>
              </a:rPr>
              <a:t>special </a:t>
            </a:r>
            <a:r>
              <a:rPr b="1" i="0" lang="en-US" sz="1400" u="none" cap="none" strike="noStrike">
                <a:solidFill>
                  <a:schemeClr val="dk1"/>
                </a:solidFill>
                <a:latin typeface="Times New Roman"/>
                <a:ea typeface="Times New Roman"/>
                <a:cs typeface="Times New Roman"/>
                <a:sym typeface="Times New Roman"/>
              </a:rPr>
              <a:t>events or ceremonies.</a:t>
            </a:r>
            <a:endParaRPr/>
          </a:p>
          <a:p>
            <a:pPr indent="0" lvl="0" marL="0" marR="0" rtl="0" algn="l">
              <a:lnSpc>
                <a:spcPct val="100000"/>
              </a:lnSpc>
              <a:spcBef>
                <a:spcPts val="0"/>
              </a:spcBef>
              <a:spcAft>
                <a:spcPts val="0"/>
              </a:spcAft>
              <a:buClr>
                <a:schemeClr val="dk1"/>
              </a:buClr>
              <a:buSzPts val="600"/>
              <a:buFont typeface="Twentieth Century"/>
              <a:buNone/>
            </a:pPr>
            <a:r>
              <a:t/>
            </a:r>
            <a:endParaRPr b="0" i="0" sz="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9"/>
          <p:cNvSpPr/>
          <p:nvPr/>
        </p:nvSpPr>
        <p:spPr>
          <a:xfrm>
            <a:off x="381000" y="459567"/>
            <a:ext cx="8458200" cy="6186309"/>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400"/>
              <a:buFont typeface="Times New Roman"/>
              <a:buNone/>
            </a:pPr>
            <a:r>
              <a:rPr b="1" i="0" lang="en-US" sz="1400" u="none" cap="none" strike="noStrike">
                <a:solidFill>
                  <a:schemeClr val="dk1"/>
                </a:solidFill>
                <a:latin typeface="Times New Roman"/>
                <a:ea typeface="Times New Roman"/>
                <a:cs typeface="Times New Roman"/>
                <a:sym typeface="Times New Roman"/>
              </a:rPr>
              <a:t>PAN AMERICAN TABLES OF TEXAS</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none" cap="none" strike="noStrike">
                <a:solidFill>
                  <a:schemeClr val="dk1"/>
                </a:solidFill>
                <a:latin typeface="Times New Roman"/>
                <a:ea typeface="Times New Roman"/>
                <a:cs typeface="Times New Roman"/>
                <a:sym typeface="Times New Roman"/>
              </a:rPr>
              <a:t>2023-2024 TIMELINE</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Times New Roman"/>
              <a:buNone/>
            </a:pPr>
            <a:r>
              <a:rPr b="1" i="0" lang="en-US" sz="1400" u="sng" cap="none" strike="noStrike">
                <a:solidFill>
                  <a:schemeClr val="dk1"/>
                </a:solidFill>
                <a:latin typeface="Times New Roman"/>
                <a:ea typeface="Times New Roman"/>
                <a:cs typeface="Times New Roman"/>
                <a:sym typeface="Times New Roman"/>
              </a:rPr>
              <a:t>2023</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lang="en-US" sz="1200" u="sng">
                <a:solidFill>
                  <a:schemeClr val="dk1"/>
                </a:solidFill>
                <a:latin typeface="Times New Roman"/>
                <a:ea typeface="Times New Roman"/>
                <a:cs typeface="Times New Roman"/>
                <a:sym typeface="Times New Roman"/>
              </a:rPr>
              <a:t>MAY</a:t>
            </a:r>
            <a:endParaRPr b="1" i="0" sz="12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Send names, mailing addresses, phone numbers and email addresses of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your Table Director and Officers for the coming year to the State Director,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a:t>
            </a:r>
            <a:r>
              <a:rPr b="1" lang="en-US" sz="1200">
                <a:solidFill>
                  <a:schemeClr val="dk1"/>
                </a:solidFill>
                <a:latin typeface="Times New Roman"/>
                <a:ea typeface="Times New Roman"/>
                <a:cs typeface="Times New Roman"/>
                <a:sym typeface="Times New Roman"/>
              </a:rPr>
              <a:t>Margot Arevalo-Gonzalez</a:t>
            </a:r>
            <a:r>
              <a:rPr b="1" i="0" lang="en-US" sz="1200" u="none" cap="none" strike="noStrike">
                <a:solidFill>
                  <a:schemeClr val="dk1"/>
                </a:solidFill>
                <a:latin typeface="Times New Roman"/>
                <a:ea typeface="Times New Roman"/>
                <a:cs typeface="Times New Roman"/>
                <a:sym typeface="Times New Roman"/>
              </a:rPr>
              <a:t>, 1021-A South Closner Blvd., Edinburg, Texas  78539 or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margots@sbcglobal.net</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sng" cap="none" strike="noStrike">
                <a:solidFill>
                  <a:schemeClr val="dk1"/>
                </a:solidFill>
                <a:latin typeface="Times New Roman"/>
                <a:ea typeface="Times New Roman"/>
                <a:cs typeface="Times New Roman"/>
                <a:sym typeface="Times New Roman"/>
              </a:rPr>
              <a:t>JUNE</a:t>
            </a:r>
            <a:endParaRPr b="0" i="0" sz="12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Send the Table’s Treasurer</a:t>
            </a:r>
            <a:r>
              <a:rPr b="1" i="0" lang="en-US" sz="1200" u="none" cap="none" strike="noStrike">
                <a:solidFill>
                  <a:schemeClr val="dk1"/>
                </a:solidFill>
                <a:latin typeface="Calibri"/>
                <a:ea typeface="Calibri"/>
                <a:cs typeface="Calibri"/>
                <a:sym typeface="Calibri"/>
              </a:rPr>
              <a:t>’</a:t>
            </a:r>
            <a:r>
              <a:rPr b="1" i="0" lang="en-US" sz="1200" u="none" cap="none" strike="noStrike">
                <a:solidFill>
                  <a:schemeClr val="dk1"/>
                </a:solidFill>
                <a:latin typeface="Times New Roman"/>
                <a:ea typeface="Times New Roman"/>
                <a:cs typeface="Times New Roman"/>
                <a:sym typeface="Times New Roman"/>
              </a:rPr>
              <a:t>s financial statement to the State Director and State Treasurer by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June 15</a:t>
            </a:r>
            <a:r>
              <a:rPr b="1" baseline="30000" i="0" lang="en-US" sz="1200" u="none" cap="none" strike="noStrike">
                <a:solidFill>
                  <a:schemeClr val="dk1"/>
                </a:solidFill>
                <a:latin typeface="Times New Roman"/>
                <a:ea typeface="Times New Roman"/>
                <a:cs typeface="Times New Roman"/>
                <a:sym typeface="Times New Roman"/>
              </a:rPr>
              <a:t>th</a:t>
            </a:r>
            <a:r>
              <a:rPr b="1" i="0" lang="en-US" sz="1200" u="none" cap="none" strike="noStrike">
                <a:solidFill>
                  <a:schemeClr val="dk1"/>
                </a:solidFill>
                <a:latin typeface="Times New Roman"/>
                <a:ea typeface="Times New Roman"/>
                <a:cs typeface="Times New Roman"/>
                <a:sym typeface="Times New Roman"/>
              </a:rPr>
              <a:t>.  To the above address.  THE EARLIER YOU SEND THIS,</a:t>
            </a:r>
            <a:r>
              <a:rPr lang="en-US" sz="1200">
                <a:solidFill>
                  <a:schemeClr val="dk1"/>
                </a:solidFill>
                <a:latin typeface="Arial"/>
                <a:ea typeface="Arial"/>
                <a:cs typeface="Arial"/>
                <a:sym typeface="Arial"/>
              </a:rPr>
              <a:t> </a:t>
            </a:r>
            <a:r>
              <a:rPr b="1" i="0" lang="en-US" sz="1200" u="none" cap="none" strike="noStrike">
                <a:solidFill>
                  <a:schemeClr val="dk1"/>
                </a:solidFill>
                <a:latin typeface="Times New Roman"/>
                <a:ea typeface="Times New Roman"/>
                <a:cs typeface="Times New Roman"/>
                <a:sym typeface="Times New Roman"/>
              </a:rPr>
              <a:t>THE BETTER!</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sng" cap="none" strike="noStrike">
                <a:solidFill>
                  <a:schemeClr val="dk1"/>
                </a:solidFill>
                <a:latin typeface="Times New Roman"/>
                <a:ea typeface="Times New Roman"/>
                <a:cs typeface="Times New Roman"/>
                <a:sym typeface="Times New Roman"/>
              </a:rPr>
              <a:t>AUGUST</a:t>
            </a:r>
            <a:endParaRPr b="0" i="0" sz="1200" u="sng" cap="none" strike="noStrike">
              <a:solidFill>
                <a:schemeClr val="dk1"/>
              </a:solidFill>
              <a:latin typeface="Arial"/>
              <a:ea typeface="Arial"/>
              <a:cs typeface="Arial"/>
              <a:sym typeface="Arial"/>
            </a:endParaRPr>
          </a:p>
          <a:p>
            <a:pPr indent="0" lvl="1" marL="45720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a:p>
            <a:pPr indent="0" lvl="1" marL="45720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	Email articles and photographs of your Table news to publish in the September issue of the Texana to the 	Publications Chairman (2022-2023)  Raquel Oliva,  McAllen, TX  Email:  </a:t>
            </a:r>
            <a:r>
              <a:rPr b="1" i="0" lang="en-US" sz="1200" u="sng" cap="none" strike="noStrike">
                <a:solidFill>
                  <a:schemeClr val="dk1"/>
                </a:solidFill>
                <a:latin typeface="Times New Roman"/>
                <a:ea typeface="Times New Roman"/>
                <a:cs typeface="Times New Roman"/>
                <a:sym typeface="Times New Roman"/>
                <a:hlinkClick r:id="rId3">
                  <a:extLst>
                    <a:ext uri="{A12FA001-AC4F-418D-AE19-62706E023703}">
                      <ahyp:hlinkClr val="tx"/>
                    </a:ext>
                  </a:extLst>
                </a:hlinkClick>
              </a:rPr>
              <a:t>roliva39@gmail.com</a:t>
            </a:r>
            <a:endParaRPr b="1" i="0" sz="1200" u="none" cap="none" strike="noStrike">
              <a:solidFill>
                <a:schemeClr val="dk1"/>
              </a:solidFill>
              <a:latin typeface="Times New Roman"/>
              <a:ea typeface="Times New Roman"/>
              <a:cs typeface="Times New Roman"/>
              <a:sym typeface="Times New Roman"/>
            </a:endParaRPr>
          </a:p>
          <a:p>
            <a:pPr indent="0" lvl="1" marL="45720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	Publications Chairman (2023-2024)  Mitzi Patino Eastman, Austin, TX  Email:  pmmteast@gmail.com </a:t>
            </a:r>
            <a:endParaRPr/>
          </a:p>
          <a:p>
            <a:pPr indent="0" lvl="0" marL="0" marR="0" rtl="0" algn="l">
              <a:lnSpc>
                <a:spcPct val="100000"/>
              </a:lnSpc>
              <a:spcBef>
                <a:spcPts val="0"/>
              </a:spcBef>
              <a:spcAft>
                <a:spcPts val="0"/>
              </a:spcAft>
              <a:buClr>
                <a:schemeClr val="dk1"/>
              </a:buClr>
              <a:buSzPts val="1200"/>
              <a:buFont typeface="Twentieth Century"/>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sng" cap="none" strike="noStrike">
                <a:solidFill>
                  <a:schemeClr val="dk1"/>
                </a:solidFill>
                <a:latin typeface="Times New Roman"/>
                <a:ea typeface="Times New Roman"/>
                <a:cs typeface="Times New Roman"/>
                <a:sym typeface="Times New Roman"/>
              </a:rPr>
              <a:t>SEPTEMBER</a:t>
            </a:r>
            <a:endParaRPr sz="1200" u="sng">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1" i="0" lang="en-US" sz="1200" cap="none" strike="noStrike">
                <a:solidFill>
                  <a:schemeClr val="dk1"/>
                </a:solidFill>
                <a:latin typeface="Arial"/>
                <a:ea typeface="Arial"/>
                <a:cs typeface="Arial"/>
                <a:sym typeface="Arial"/>
              </a:rPr>
              <a:t>               	</a:t>
            </a:r>
            <a:r>
              <a:rPr b="1" i="0" lang="en-US" sz="1200" u="none" cap="none" strike="noStrike">
                <a:solidFill>
                  <a:schemeClr val="dk1"/>
                </a:solidFill>
                <a:latin typeface="Times New Roman"/>
                <a:ea typeface="Times New Roman"/>
                <a:cs typeface="Times New Roman"/>
                <a:sym typeface="Times New Roman"/>
              </a:rPr>
              <a:t>Send hardcopy of your yearbooks to the following State officers: </a:t>
            </a:r>
            <a:endParaRPr/>
          </a:p>
          <a:p>
            <a:pPr indent="0" lvl="1" marL="45720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	State Director, Corresponding Secretary, your Area Director, Historian, Parliamentarian, Archives Chairman. 	Send electronic copy to:  Publications Chairman, Alliance Director General, Alliance Zone 1 Director and 	Alliance Treasurer.</a:t>
            </a:r>
            <a:endParaRPr b="0" i="0" sz="1200" u="none" cap="none" strike="noStrike">
              <a:solidFill>
                <a:schemeClr val="dk1"/>
              </a:solidFill>
              <a:latin typeface="Arial"/>
              <a:ea typeface="Arial"/>
              <a:cs typeface="Arial"/>
              <a:sym typeface="Arial"/>
            </a:endParaRPr>
          </a:p>
          <a:p>
            <a:pPr indent="0" lvl="1" marL="45720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	***Invite the State Director, Corresponding Secretary, Area Director, Alliance Director General and Alliance 	Zone 1 Director to visit your Table (September-May).</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sng" cap="none" strike="noStrike">
                <a:solidFill>
                  <a:schemeClr val="dk1"/>
                </a:solidFill>
                <a:latin typeface="Times New Roman"/>
                <a:ea typeface="Times New Roman"/>
                <a:cs typeface="Times New Roman"/>
                <a:sym typeface="Times New Roman"/>
              </a:rPr>
              <a:t>DECEMBER</a:t>
            </a:r>
            <a:endParaRPr b="0" i="0" sz="12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State dues of $6.00 per capita and Florence Terry Griswold Scholarship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of $2.00 per capita is due by December 31, 2023.</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You will be reminded by the State Treasurer and an attachment with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the dues form will be sent to you.  Mail form and two separate checks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Times New Roman"/>
              <a:buNone/>
            </a:pPr>
            <a:r>
              <a:rPr b="1" i="0" lang="en-US" sz="1200" u="none" cap="none" strike="noStrike">
                <a:solidFill>
                  <a:schemeClr val="dk1"/>
                </a:solidFill>
                <a:latin typeface="Times New Roman"/>
                <a:ea typeface="Times New Roman"/>
                <a:cs typeface="Times New Roman"/>
                <a:sym typeface="Times New Roman"/>
              </a:rPr>
              <a:t>	to State Treasurer, </a:t>
            </a:r>
            <a:r>
              <a:rPr b="1" lang="en-US" sz="1200">
                <a:solidFill>
                  <a:schemeClr val="dk1"/>
                </a:solidFill>
                <a:latin typeface="Times New Roman"/>
                <a:ea typeface="Times New Roman"/>
                <a:cs typeface="Times New Roman"/>
                <a:sym typeface="Times New Roman"/>
              </a:rPr>
              <a:t>Mariella Gorena</a:t>
            </a:r>
            <a:r>
              <a:rPr b="1" i="0" lang="en-US" sz="1200" u="none" cap="none" strike="noStrike">
                <a:solidFill>
                  <a:schemeClr val="dk1"/>
                </a:solidFill>
                <a:latin typeface="Times New Roman"/>
                <a:ea typeface="Times New Roman"/>
                <a:cs typeface="Times New Roman"/>
                <a:sym typeface="Times New Roman"/>
              </a:rPr>
              <a:t>, 712 W. Jonquil Ave.,</a:t>
            </a:r>
            <a:r>
              <a:rPr lang="en-US" sz="1200">
                <a:solidFill>
                  <a:schemeClr val="dk1"/>
                </a:solidFill>
                <a:latin typeface="Arial"/>
                <a:ea typeface="Arial"/>
                <a:cs typeface="Arial"/>
                <a:sym typeface="Arial"/>
              </a:rPr>
              <a:t> </a:t>
            </a:r>
            <a:r>
              <a:rPr b="1" i="0" lang="en-US" sz="1200" u="none" cap="none" strike="noStrike">
                <a:solidFill>
                  <a:schemeClr val="dk1"/>
                </a:solidFill>
                <a:latin typeface="Times New Roman"/>
                <a:ea typeface="Times New Roman"/>
                <a:cs typeface="Times New Roman"/>
                <a:sym typeface="Times New Roman"/>
              </a:rPr>
              <a:t>McAllen, Texas 78501</a:t>
            </a:r>
            <a:endParaRPr/>
          </a:p>
          <a:p>
            <a:pPr indent="0" lvl="0" marL="0" marR="0" rtl="0" algn="l">
              <a:lnSpc>
                <a:spcPct val="100000"/>
              </a:lnSpc>
              <a:spcBef>
                <a:spcPts val="0"/>
              </a:spcBef>
              <a:spcAft>
                <a:spcPts val="0"/>
              </a:spcAft>
              <a:buClr>
                <a:schemeClr val="dk1"/>
              </a:buClr>
              <a:buSzPts val="1200"/>
              <a:buFont typeface="Times New Roman"/>
              <a:buNone/>
            </a:pPr>
            <a:r>
              <a:rPr b="1" lang="en-US" sz="1200">
                <a:solidFill>
                  <a:schemeClr val="dk1"/>
                </a:solidFill>
                <a:latin typeface="Times New Roman"/>
                <a:ea typeface="Times New Roman"/>
                <a:cs typeface="Times New Roman"/>
                <a:sym typeface="Times New Roman"/>
              </a:rPr>
              <a:t>	mariellagorena@gmail.com</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Integral">
  <a:themeElements>
    <a:clrScheme name="Integral">
      <a:dk1>
        <a:srgbClr val="000000"/>
      </a:dk1>
      <a:lt1>
        <a:srgbClr val="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2009-08-19T14:36:15Z</dcterms:created>
  <dc:creator>Fred Perez</dc:creator>
</cp:coreProperties>
</file>